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4630400" cy="8229600"/>
  <p:notesSz cx="8229600" cy="14630400"/>
  <p:embeddedFontLst>
    <p:embeddedFont>
      <p:font typeface="Noto Sans TC" panose="020B0604020202020204" charset="-128"/>
      <p:regular r:id="rId13"/>
    </p:embeddedFont>
    <p:embeddedFont>
      <p:font typeface="Calibri" panose="020F0502020204030204" pitchFamily="34" charset="0"/>
      <p:regular r:id="rId14"/>
      <p:bold r:id="rId15"/>
      <p:italic r:id="rId16"/>
      <p:boldItalic r:id="rId17"/>
    </p:embeddedFont>
    <p:embeddedFont>
      <p:font typeface="Sora Medium" panose="020B0604020202020204" charset="0"/>
      <p:regular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2" d="100"/>
          <a:sy n="62" d="100"/>
        </p:scale>
        <p:origin x="564"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64419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10.xml"/><Relationship Id="rId5" Type="http://schemas.openxmlformats.org/officeDocument/2006/relationships/image" Target="../media/image21.png"/><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648301"/>
            <a:ext cx="7556421" cy="2126337"/>
          </a:xfrm>
          <a:prstGeom prst="rect">
            <a:avLst/>
          </a:prstGeom>
          <a:noFill/>
          <a:ln/>
        </p:spPr>
        <p:txBody>
          <a:bodyPr wrap="square" lIns="0" tIns="0" rIns="0" bIns="0" rtlCol="0" anchor="t"/>
          <a:lstStyle/>
          <a:p>
            <a:pPr marL="0" indent="0">
              <a:lnSpc>
                <a:spcPts val="5550"/>
              </a:lnSpc>
              <a:buNone/>
            </a:pPr>
            <a:r>
              <a:rPr lang="en-US" sz="4450" dirty="0">
                <a:solidFill>
                  <a:srgbClr val="97B8FF"/>
                </a:solidFill>
                <a:latin typeface="Sora Medium" pitchFamily="34" charset="0"/>
                <a:ea typeface="Sora Medium" pitchFamily="34" charset="-122"/>
                <a:cs typeface="Sora Medium" pitchFamily="34" charset="-120"/>
              </a:rPr>
              <a:t>Tebak Daerah di Indonesia: Sebuah Game Edukasi</a:t>
            </a:r>
            <a:endParaRPr lang="en-US" sz="4450" dirty="0"/>
          </a:p>
        </p:txBody>
      </p:sp>
      <p:sp>
        <p:nvSpPr>
          <p:cNvPr id="4" name="Text 1"/>
          <p:cNvSpPr/>
          <p:nvPr/>
        </p:nvSpPr>
        <p:spPr>
          <a:xfrm>
            <a:off x="793790" y="4114800"/>
            <a:ext cx="7556421" cy="1814513"/>
          </a:xfrm>
          <a:prstGeom prst="rect">
            <a:avLst/>
          </a:prstGeom>
          <a:noFill/>
          <a:ln/>
        </p:spPr>
        <p:txBody>
          <a:bodyPr wrap="square" lIns="0" tIns="0" rIns="0" bIns="0" rtlCol="0" anchor="t"/>
          <a:lstStyle/>
          <a:p>
            <a:pPr marL="0" indent="0">
              <a:lnSpc>
                <a:spcPts val="2850"/>
              </a:lnSpc>
              <a:buNone/>
            </a:pPr>
            <a:r>
              <a:rPr lang="en-US" sz="1750" dirty="0">
                <a:solidFill>
                  <a:srgbClr val="E0D6DE"/>
                </a:solidFill>
                <a:latin typeface="Noto Sans TC" pitchFamily="34" charset="0"/>
                <a:ea typeface="Noto Sans TC" pitchFamily="34" charset="-122"/>
                <a:cs typeface="Noto Sans TC" pitchFamily="34" charset="-120"/>
              </a:rPr>
              <a:t>Selamat datang! Mari kita jelajahi keindahan dan kekayaan budaya Indonesia melalui permainan edukatif "Tebak Daerah di Indonesia". Game ini menantang Anda untuk menguji pengetahuan tentang berbagai daerah di Indonesia, dengan fitur-fitur menarik untuk meningkatkan pengalaman bermain.</a:t>
            </a:r>
            <a:endParaRPr lang="en-US" sz="1750" dirty="0"/>
          </a:p>
        </p:txBody>
      </p:sp>
      <p:sp>
        <p:nvSpPr>
          <p:cNvPr id="5" name="Shape 2"/>
          <p:cNvSpPr/>
          <p:nvPr/>
        </p:nvSpPr>
        <p:spPr>
          <a:xfrm>
            <a:off x="793790" y="6201370"/>
            <a:ext cx="362903" cy="362903"/>
          </a:xfrm>
          <a:prstGeom prst="roundRect">
            <a:avLst>
              <a:gd name="adj" fmla="val 25194296"/>
            </a:avLst>
          </a:prstGeom>
          <a:noFill/>
          <a:ln w="7620">
            <a:solidFill>
              <a:srgbClr val="FFFFFF"/>
            </a:solidFill>
            <a:prstDash val="solid"/>
          </a:ln>
        </p:spPr>
      </p:sp>
      <p:pic>
        <p:nvPicPr>
          <p:cNvPr id="6" name="Image 1" descr="preencoded.png"/>
          <p:cNvPicPr>
            <a:picLocks noChangeAspect="1"/>
          </p:cNvPicPr>
          <p:nvPr/>
        </p:nvPicPr>
        <p:blipFill>
          <a:blip r:embed="rId4"/>
          <a:stretch>
            <a:fillRect/>
          </a:stretch>
        </p:blipFill>
        <p:spPr>
          <a:xfrm>
            <a:off x="801410" y="6208990"/>
            <a:ext cx="347663" cy="347663"/>
          </a:xfrm>
          <a:prstGeom prst="rect">
            <a:avLst/>
          </a:prstGeom>
        </p:spPr>
      </p:pic>
      <p:sp>
        <p:nvSpPr>
          <p:cNvPr id="7" name="Text 3"/>
          <p:cNvSpPr/>
          <p:nvPr/>
        </p:nvSpPr>
        <p:spPr>
          <a:xfrm>
            <a:off x="1270040" y="6184463"/>
            <a:ext cx="1299567" cy="396835"/>
          </a:xfrm>
          <a:prstGeom prst="rect">
            <a:avLst/>
          </a:prstGeom>
          <a:noFill/>
          <a:ln/>
        </p:spPr>
        <p:txBody>
          <a:bodyPr wrap="none" lIns="0" tIns="0" rIns="0" bIns="0" rtlCol="0" anchor="t"/>
          <a:lstStyle/>
          <a:p>
            <a:pPr marL="0" indent="0" algn="l">
              <a:lnSpc>
                <a:spcPts val="3100"/>
              </a:lnSpc>
              <a:buNone/>
            </a:pPr>
            <a:r>
              <a:rPr lang="en-US" sz="2200" b="1" dirty="0">
                <a:solidFill>
                  <a:srgbClr val="E0D6DE"/>
                </a:solidFill>
                <a:latin typeface="Noto Sans TC Bold" pitchFamily="34" charset="0"/>
                <a:ea typeface="Noto Sans TC Bold" pitchFamily="34" charset="-122"/>
                <a:cs typeface="Noto Sans TC Bold" pitchFamily="34" charset="-120"/>
              </a:rPr>
              <a:t>by </a:t>
            </a:r>
            <a:r>
              <a:rPr lang="en-US" sz="2200" b="1" dirty="0" err="1">
                <a:solidFill>
                  <a:srgbClr val="E0D6DE"/>
                </a:solidFill>
                <a:latin typeface="Noto Sans TC Bold" pitchFamily="34" charset="0"/>
                <a:ea typeface="Noto Sans TC Bold" pitchFamily="34" charset="-122"/>
                <a:cs typeface="Noto Sans TC Bold" pitchFamily="34" charset="-120"/>
              </a:rPr>
              <a:t>Rizkyan</a:t>
            </a:r>
            <a:r>
              <a:rPr lang="en-US" sz="2200" b="1" dirty="0">
                <a:solidFill>
                  <a:srgbClr val="E0D6DE"/>
                </a:solidFill>
                <a:latin typeface="Noto Sans TC Bold" pitchFamily="34" charset="0"/>
                <a:ea typeface="Noto Sans TC Bold" pitchFamily="34" charset="-122"/>
                <a:cs typeface="Noto Sans TC Bold" pitchFamily="34" charset="-120"/>
              </a:rPr>
              <a:t> </a:t>
            </a:r>
            <a:r>
              <a:rPr lang="en-US" sz="2200" b="1" dirty="0" err="1">
                <a:solidFill>
                  <a:srgbClr val="E0D6DE"/>
                </a:solidFill>
                <a:latin typeface="Noto Sans TC Bold" pitchFamily="34" charset="0"/>
                <a:ea typeface="Noto Sans TC Bold" pitchFamily="34" charset="-122"/>
                <a:cs typeface="Noto Sans TC Bold" pitchFamily="34" charset="-120"/>
              </a:rPr>
              <a:t>Dwi</a:t>
            </a:r>
            <a:r>
              <a:rPr lang="en-US" sz="2200" b="1" dirty="0">
                <a:solidFill>
                  <a:srgbClr val="E0D6DE"/>
                </a:solidFill>
                <a:latin typeface="Noto Sans TC Bold" pitchFamily="34" charset="0"/>
                <a:ea typeface="Noto Sans TC Bold" pitchFamily="34" charset="-122"/>
                <a:cs typeface="Noto Sans TC Bold" pitchFamily="34" charset="-120"/>
              </a:rPr>
              <a:t> </a:t>
            </a:r>
            <a:r>
              <a:rPr lang="en-US" sz="2200" b="1" dirty="0" err="1">
                <a:solidFill>
                  <a:srgbClr val="E0D6DE"/>
                </a:solidFill>
                <a:latin typeface="Noto Sans TC Bold" pitchFamily="34" charset="0"/>
                <a:ea typeface="Noto Sans TC Bold" pitchFamily="34" charset="-122"/>
                <a:cs typeface="Noto Sans TC Bold" pitchFamily="34" charset="-120"/>
              </a:rPr>
              <a:t>Fahrizah</a:t>
            </a:r>
            <a:endParaRPr lang="en-US" sz="22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251585"/>
            <a:ext cx="5670590" cy="708779"/>
          </a:xfrm>
          <a:prstGeom prst="rect">
            <a:avLst/>
          </a:prstGeom>
          <a:noFill/>
          <a:ln/>
        </p:spPr>
        <p:txBody>
          <a:bodyPr wrap="none" lIns="0" tIns="0" rIns="0" bIns="0" rtlCol="0" anchor="t"/>
          <a:lstStyle/>
          <a:p>
            <a:pPr marL="0" indent="0">
              <a:lnSpc>
                <a:spcPts val="5550"/>
              </a:lnSpc>
              <a:buNone/>
            </a:pPr>
            <a:r>
              <a:rPr lang="en-US" sz="4450" dirty="0">
                <a:solidFill>
                  <a:srgbClr val="97B8FF"/>
                </a:solidFill>
                <a:latin typeface="Sora Medium" pitchFamily="34" charset="0"/>
                <a:ea typeface="Sora Medium" pitchFamily="34" charset="-122"/>
                <a:cs typeface="Sora Medium" pitchFamily="34" charset="-120"/>
              </a:rPr>
              <a:t>Referensi</a:t>
            </a:r>
            <a:endParaRPr lang="en-US" sz="4450" dirty="0"/>
          </a:p>
        </p:txBody>
      </p:sp>
      <p:sp>
        <p:nvSpPr>
          <p:cNvPr id="4" name="Text 1"/>
          <p:cNvSpPr/>
          <p:nvPr/>
        </p:nvSpPr>
        <p:spPr>
          <a:xfrm>
            <a:off x="793790" y="2413873"/>
            <a:ext cx="3608070" cy="748427"/>
          </a:xfrm>
          <a:prstGeom prst="rect">
            <a:avLst/>
          </a:prstGeom>
          <a:noFill/>
          <a:ln/>
        </p:spPr>
        <p:txBody>
          <a:bodyPr wrap="none" lIns="0" tIns="0" rIns="0" bIns="0" rtlCol="0" anchor="t"/>
          <a:lstStyle/>
          <a:p>
            <a:pPr marL="0" indent="0" algn="ctr">
              <a:lnSpc>
                <a:spcPts val="5850"/>
              </a:lnSpc>
              <a:buNone/>
            </a:pPr>
            <a:r>
              <a:rPr lang="en-US" sz="5850" dirty="0">
                <a:solidFill>
                  <a:srgbClr val="E0D6DE"/>
                </a:solidFill>
                <a:latin typeface="Sora Medium" pitchFamily="34" charset="0"/>
                <a:ea typeface="Sora Medium" pitchFamily="34" charset="-122"/>
                <a:cs typeface="Sora Medium" pitchFamily="34" charset="-120"/>
              </a:rPr>
              <a:t>1</a:t>
            </a:r>
            <a:endParaRPr lang="en-US" sz="5850" dirty="0"/>
          </a:p>
        </p:txBody>
      </p:sp>
      <p:sp>
        <p:nvSpPr>
          <p:cNvPr id="5" name="Text 2"/>
          <p:cNvSpPr/>
          <p:nvPr/>
        </p:nvSpPr>
        <p:spPr>
          <a:xfrm>
            <a:off x="1180148" y="3445669"/>
            <a:ext cx="2835235" cy="354330"/>
          </a:xfrm>
          <a:prstGeom prst="rect">
            <a:avLst/>
          </a:prstGeom>
          <a:noFill/>
          <a:ln/>
        </p:spPr>
        <p:txBody>
          <a:bodyPr wrap="none" lIns="0" tIns="0" rIns="0" bIns="0" rtlCol="0" anchor="t"/>
          <a:lstStyle/>
          <a:p>
            <a:pPr marL="0" indent="0" algn="ctr">
              <a:lnSpc>
                <a:spcPts val="2750"/>
              </a:lnSpc>
              <a:buNone/>
            </a:pPr>
            <a:r>
              <a:rPr lang="en-US" sz="2200" dirty="0">
                <a:solidFill>
                  <a:srgbClr val="E0D6DE"/>
                </a:solidFill>
                <a:latin typeface="Sora Medium" pitchFamily="34" charset="0"/>
                <a:ea typeface="Sora Medium" pitchFamily="34" charset="-122"/>
                <a:cs typeface="Sora Medium" pitchFamily="34" charset="-120"/>
              </a:rPr>
              <a:t>PHP</a:t>
            </a:r>
            <a:endParaRPr lang="en-US" sz="2200" dirty="0"/>
          </a:p>
        </p:txBody>
      </p:sp>
      <p:sp>
        <p:nvSpPr>
          <p:cNvPr id="6" name="Text 3"/>
          <p:cNvSpPr/>
          <p:nvPr/>
        </p:nvSpPr>
        <p:spPr>
          <a:xfrm>
            <a:off x="793790" y="3936087"/>
            <a:ext cx="3608070" cy="362903"/>
          </a:xfrm>
          <a:prstGeom prst="rect">
            <a:avLst/>
          </a:prstGeom>
          <a:noFill/>
          <a:ln/>
        </p:spPr>
        <p:txBody>
          <a:bodyPr wrap="none" lIns="0" tIns="0" rIns="0" bIns="0" rtlCol="0" anchor="t"/>
          <a:lstStyle/>
          <a:p>
            <a:pPr marL="0" indent="0" algn="ctr">
              <a:lnSpc>
                <a:spcPts val="2850"/>
              </a:lnSpc>
              <a:buNone/>
            </a:pPr>
            <a:r>
              <a:rPr lang="en-US" sz="1750" dirty="0">
                <a:solidFill>
                  <a:srgbClr val="E0D6DE"/>
                </a:solidFill>
                <a:latin typeface="Noto Sans TC" pitchFamily="34" charset="0"/>
                <a:ea typeface="Noto Sans TC" pitchFamily="34" charset="-122"/>
                <a:cs typeface="Noto Sans TC" pitchFamily="34" charset="-120"/>
              </a:rPr>
              <a:t>Dokumentasi resmi PHP.</a:t>
            </a:r>
            <a:endParaRPr lang="en-US" sz="1750" dirty="0"/>
          </a:p>
        </p:txBody>
      </p:sp>
      <p:sp>
        <p:nvSpPr>
          <p:cNvPr id="7" name="Text 4"/>
          <p:cNvSpPr/>
          <p:nvPr/>
        </p:nvSpPr>
        <p:spPr>
          <a:xfrm>
            <a:off x="4742021" y="2413873"/>
            <a:ext cx="3608189" cy="748427"/>
          </a:xfrm>
          <a:prstGeom prst="rect">
            <a:avLst/>
          </a:prstGeom>
          <a:noFill/>
          <a:ln/>
        </p:spPr>
        <p:txBody>
          <a:bodyPr wrap="none" lIns="0" tIns="0" rIns="0" bIns="0" rtlCol="0" anchor="t"/>
          <a:lstStyle/>
          <a:p>
            <a:pPr marL="0" indent="0" algn="ctr">
              <a:lnSpc>
                <a:spcPts val="5850"/>
              </a:lnSpc>
              <a:buNone/>
            </a:pPr>
            <a:r>
              <a:rPr lang="en-US" sz="5850" dirty="0">
                <a:solidFill>
                  <a:srgbClr val="E0D6DE"/>
                </a:solidFill>
                <a:latin typeface="Sora Medium" pitchFamily="34" charset="0"/>
                <a:ea typeface="Sora Medium" pitchFamily="34" charset="-122"/>
                <a:cs typeface="Sora Medium" pitchFamily="34" charset="-120"/>
              </a:rPr>
              <a:t>2</a:t>
            </a:r>
            <a:endParaRPr lang="en-US" sz="5850" dirty="0"/>
          </a:p>
        </p:txBody>
      </p:sp>
      <p:sp>
        <p:nvSpPr>
          <p:cNvPr id="8" name="Text 5"/>
          <p:cNvSpPr/>
          <p:nvPr/>
        </p:nvSpPr>
        <p:spPr>
          <a:xfrm>
            <a:off x="5128498" y="3445669"/>
            <a:ext cx="2835235" cy="354330"/>
          </a:xfrm>
          <a:prstGeom prst="rect">
            <a:avLst/>
          </a:prstGeom>
          <a:noFill/>
          <a:ln/>
        </p:spPr>
        <p:txBody>
          <a:bodyPr wrap="none" lIns="0" tIns="0" rIns="0" bIns="0" rtlCol="0" anchor="t"/>
          <a:lstStyle/>
          <a:p>
            <a:pPr marL="0" indent="0" algn="ctr">
              <a:lnSpc>
                <a:spcPts val="2750"/>
              </a:lnSpc>
              <a:buNone/>
            </a:pPr>
            <a:r>
              <a:rPr lang="en-US" sz="2200" dirty="0">
                <a:solidFill>
                  <a:srgbClr val="E0D6DE"/>
                </a:solidFill>
                <a:latin typeface="Sora Medium" pitchFamily="34" charset="0"/>
                <a:ea typeface="Sora Medium" pitchFamily="34" charset="-122"/>
                <a:cs typeface="Sora Medium" pitchFamily="34" charset="-120"/>
              </a:rPr>
              <a:t>HTML/CSS</a:t>
            </a:r>
            <a:endParaRPr lang="en-US" sz="2200" dirty="0"/>
          </a:p>
        </p:txBody>
      </p:sp>
      <p:sp>
        <p:nvSpPr>
          <p:cNvPr id="9" name="Text 6"/>
          <p:cNvSpPr/>
          <p:nvPr/>
        </p:nvSpPr>
        <p:spPr>
          <a:xfrm>
            <a:off x="4742021" y="3936087"/>
            <a:ext cx="3608189" cy="362903"/>
          </a:xfrm>
          <a:prstGeom prst="rect">
            <a:avLst/>
          </a:prstGeom>
          <a:noFill/>
          <a:ln/>
        </p:spPr>
        <p:txBody>
          <a:bodyPr wrap="none" lIns="0" tIns="0" rIns="0" bIns="0" rtlCol="0" anchor="t"/>
          <a:lstStyle/>
          <a:p>
            <a:pPr marL="0" indent="0" algn="ctr">
              <a:lnSpc>
                <a:spcPts val="2850"/>
              </a:lnSpc>
              <a:buNone/>
            </a:pPr>
            <a:r>
              <a:rPr lang="en-US" sz="1750" dirty="0">
                <a:solidFill>
                  <a:srgbClr val="E0D6DE"/>
                </a:solidFill>
                <a:latin typeface="Noto Sans TC" pitchFamily="34" charset="0"/>
                <a:ea typeface="Noto Sans TC" pitchFamily="34" charset="-122"/>
                <a:cs typeface="Noto Sans TC" pitchFamily="34" charset="-120"/>
              </a:rPr>
              <a:t>Dokumentasi resmi HTML/CSS.</a:t>
            </a:r>
            <a:endParaRPr lang="en-US" sz="1750" dirty="0"/>
          </a:p>
        </p:txBody>
      </p:sp>
      <p:sp>
        <p:nvSpPr>
          <p:cNvPr id="10" name="Text 7"/>
          <p:cNvSpPr/>
          <p:nvPr/>
        </p:nvSpPr>
        <p:spPr>
          <a:xfrm>
            <a:off x="793790" y="5092779"/>
            <a:ext cx="3608070" cy="748427"/>
          </a:xfrm>
          <a:prstGeom prst="rect">
            <a:avLst/>
          </a:prstGeom>
          <a:noFill/>
          <a:ln/>
        </p:spPr>
        <p:txBody>
          <a:bodyPr wrap="none" lIns="0" tIns="0" rIns="0" bIns="0" rtlCol="0" anchor="t"/>
          <a:lstStyle/>
          <a:p>
            <a:pPr marL="0" indent="0" algn="ctr">
              <a:lnSpc>
                <a:spcPts val="5850"/>
              </a:lnSpc>
              <a:buNone/>
            </a:pPr>
            <a:r>
              <a:rPr lang="en-US" sz="5850" dirty="0">
                <a:solidFill>
                  <a:srgbClr val="E0D6DE"/>
                </a:solidFill>
                <a:latin typeface="Sora Medium" pitchFamily="34" charset="0"/>
                <a:ea typeface="Sora Medium" pitchFamily="34" charset="-122"/>
                <a:cs typeface="Sora Medium" pitchFamily="34" charset="-120"/>
              </a:rPr>
              <a:t>3</a:t>
            </a:r>
            <a:endParaRPr lang="en-US" sz="5850" dirty="0"/>
          </a:p>
        </p:txBody>
      </p:sp>
      <p:sp>
        <p:nvSpPr>
          <p:cNvPr id="11" name="Text 8"/>
          <p:cNvSpPr/>
          <p:nvPr/>
        </p:nvSpPr>
        <p:spPr>
          <a:xfrm>
            <a:off x="1180148" y="6124575"/>
            <a:ext cx="2835235" cy="354330"/>
          </a:xfrm>
          <a:prstGeom prst="rect">
            <a:avLst/>
          </a:prstGeom>
          <a:noFill/>
          <a:ln/>
        </p:spPr>
        <p:txBody>
          <a:bodyPr wrap="none" lIns="0" tIns="0" rIns="0" bIns="0" rtlCol="0" anchor="t"/>
          <a:lstStyle/>
          <a:p>
            <a:pPr marL="0" indent="0" algn="ctr">
              <a:lnSpc>
                <a:spcPts val="2750"/>
              </a:lnSpc>
              <a:buNone/>
            </a:pPr>
            <a:r>
              <a:rPr lang="en-US" sz="2200" dirty="0">
                <a:solidFill>
                  <a:srgbClr val="E0D6DE"/>
                </a:solidFill>
                <a:latin typeface="Sora Medium" pitchFamily="34" charset="0"/>
                <a:ea typeface="Sora Medium" pitchFamily="34" charset="-122"/>
                <a:cs typeface="Sora Medium" pitchFamily="34" charset="-120"/>
              </a:rPr>
              <a:t>JavaScript</a:t>
            </a:r>
            <a:endParaRPr lang="en-US" sz="2200" dirty="0"/>
          </a:p>
        </p:txBody>
      </p:sp>
      <p:sp>
        <p:nvSpPr>
          <p:cNvPr id="12" name="Text 9"/>
          <p:cNvSpPr/>
          <p:nvPr/>
        </p:nvSpPr>
        <p:spPr>
          <a:xfrm>
            <a:off x="793790" y="6614993"/>
            <a:ext cx="3608070" cy="362903"/>
          </a:xfrm>
          <a:prstGeom prst="rect">
            <a:avLst/>
          </a:prstGeom>
          <a:noFill/>
          <a:ln/>
        </p:spPr>
        <p:txBody>
          <a:bodyPr wrap="none" lIns="0" tIns="0" rIns="0" bIns="0" rtlCol="0" anchor="t"/>
          <a:lstStyle/>
          <a:p>
            <a:pPr marL="0" indent="0" algn="ctr">
              <a:lnSpc>
                <a:spcPts val="2850"/>
              </a:lnSpc>
              <a:buNone/>
            </a:pPr>
            <a:r>
              <a:rPr lang="en-US" sz="1750" dirty="0">
                <a:solidFill>
                  <a:srgbClr val="E0D6DE"/>
                </a:solidFill>
                <a:latin typeface="Noto Sans TC" pitchFamily="34" charset="0"/>
                <a:ea typeface="Noto Sans TC" pitchFamily="34" charset="-122"/>
                <a:cs typeface="Noto Sans TC" pitchFamily="34" charset="-120"/>
              </a:rPr>
              <a:t>Dokumentasi resmi JavaScript.</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49379" y="760809"/>
            <a:ext cx="7645241" cy="1338263"/>
          </a:xfrm>
          <a:prstGeom prst="rect">
            <a:avLst/>
          </a:prstGeom>
          <a:noFill/>
          <a:ln/>
        </p:spPr>
        <p:txBody>
          <a:bodyPr wrap="square" lIns="0" tIns="0" rIns="0" bIns="0" rtlCol="0" anchor="t"/>
          <a:lstStyle/>
          <a:p>
            <a:pPr marL="0" indent="0">
              <a:lnSpc>
                <a:spcPts val="5250"/>
              </a:lnSpc>
              <a:buNone/>
            </a:pPr>
            <a:r>
              <a:rPr lang="en-US" sz="4200" dirty="0">
                <a:solidFill>
                  <a:srgbClr val="97B8FF"/>
                </a:solidFill>
                <a:latin typeface="Sora Medium" pitchFamily="34" charset="0"/>
                <a:ea typeface="Sora Medium" pitchFamily="34" charset="-122"/>
                <a:cs typeface="Sora Medium" pitchFamily="34" charset="-120"/>
              </a:rPr>
              <a:t>Fitur-fitur Menarik dalam Game</a:t>
            </a:r>
            <a:endParaRPr lang="en-US" sz="4200" dirty="0"/>
          </a:p>
        </p:txBody>
      </p:sp>
      <p:sp>
        <p:nvSpPr>
          <p:cNvPr id="4" name="Shape 1"/>
          <p:cNvSpPr/>
          <p:nvPr/>
        </p:nvSpPr>
        <p:spPr>
          <a:xfrm>
            <a:off x="749379" y="2661047"/>
            <a:ext cx="481727" cy="481727"/>
          </a:xfrm>
          <a:prstGeom prst="roundRect">
            <a:avLst>
              <a:gd name="adj" fmla="val 6668"/>
            </a:avLst>
          </a:prstGeom>
          <a:solidFill>
            <a:srgbClr val="26262B"/>
          </a:solidFill>
          <a:ln/>
        </p:spPr>
      </p:sp>
      <p:sp>
        <p:nvSpPr>
          <p:cNvPr id="5" name="Text 2"/>
          <p:cNvSpPr/>
          <p:nvPr/>
        </p:nvSpPr>
        <p:spPr>
          <a:xfrm>
            <a:off x="922258" y="2741295"/>
            <a:ext cx="135850" cy="321231"/>
          </a:xfrm>
          <a:prstGeom prst="rect">
            <a:avLst/>
          </a:prstGeom>
          <a:noFill/>
          <a:ln/>
        </p:spPr>
        <p:txBody>
          <a:bodyPr wrap="none" lIns="0" tIns="0" rIns="0" bIns="0" rtlCol="0" anchor="t"/>
          <a:lstStyle/>
          <a:p>
            <a:pPr marL="0" indent="0" algn="ctr">
              <a:lnSpc>
                <a:spcPts val="2500"/>
              </a:lnSpc>
              <a:buNone/>
            </a:pPr>
            <a:r>
              <a:rPr lang="en-US" sz="2500" dirty="0">
                <a:solidFill>
                  <a:srgbClr val="E0D6DE"/>
                </a:solidFill>
                <a:latin typeface="Sora Medium" pitchFamily="34" charset="0"/>
                <a:ea typeface="Sora Medium" pitchFamily="34" charset="-122"/>
                <a:cs typeface="Sora Medium" pitchFamily="34" charset="-120"/>
              </a:rPr>
              <a:t>1</a:t>
            </a:r>
            <a:endParaRPr lang="en-US" sz="2500" dirty="0"/>
          </a:p>
        </p:txBody>
      </p:sp>
      <p:sp>
        <p:nvSpPr>
          <p:cNvPr id="6" name="Text 3"/>
          <p:cNvSpPr/>
          <p:nvPr/>
        </p:nvSpPr>
        <p:spPr>
          <a:xfrm>
            <a:off x="1445181" y="2661047"/>
            <a:ext cx="2676644" cy="334566"/>
          </a:xfrm>
          <a:prstGeom prst="rect">
            <a:avLst/>
          </a:prstGeom>
          <a:noFill/>
          <a:ln/>
        </p:spPr>
        <p:txBody>
          <a:bodyPr wrap="none" lIns="0" tIns="0" rIns="0" bIns="0" rtlCol="0" anchor="t"/>
          <a:lstStyle/>
          <a:p>
            <a:pPr marL="0" indent="0">
              <a:lnSpc>
                <a:spcPts val="2600"/>
              </a:lnSpc>
              <a:buNone/>
            </a:pPr>
            <a:r>
              <a:rPr lang="en-US" sz="2100" dirty="0">
                <a:solidFill>
                  <a:srgbClr val="E0D6DE"/>
                </a:solidFill>
                <a:latin typeface="Sora Medium" pitchFamily="34" charset="0"/>
                <a:ea typeface="Sora Medium" pitchFamily="34" charset="-122"/>
                <a:cs typeface="Sora Medium" pitchFamily="34" charset="-120"/>
              </a:rPr>
              <a:t>Pertanyaan Acak</a:t>
            </a:r>
            <a:endParaRPr lang="en-US" sz="2100" dirty="0"/>
          </a:p>
        </p:txBody>
      </p:sp>
      <p:sp>
        <p:nvSpPr>
          <p:cNvPr id="7" name="Text 4"/>
          <p:cNvSpPr/>
          <p:nvPr/>
        </p:nvSpPr>
        <p:spPr>
          <a:xfrm>
            <a:off x="1445181" y="3124081"/>
            <a:ext cx="3019782" cy="1713309"/>
          </a:xfrm>
          <a:prstGeom prst="rect">
            <a:avLst/>
          </a:prstGeom>
          <a:noFill/>
          <a:ln/>
        </p:spPr>
        <p:txBody>
          <a:bodyPr wrap="square" lIns="0" tIns="0" rIns="0" bIns="0" rtlCol="0" anchor="t"/>
          <a:lstStyle/>
          <a:p>
            <a:pPr marL="0" indent="0">
              <a:lnSpc>
                <a:spcPts val="2650"/>
              </a:lnSpc>
              <a:buNone/>
            </a:pPr>
            <a:r>
              <a:rPr lang="en-US" sz="1650" dirty="0">
                <a:solidFill>
                  <a:srgbClr val="E0D6DE"/>
                </a:solidFill>
                <a:latin typeface="Noto Sans TC" pitchFamily="34" charset="0"/>
                <a:ea typeface="Noto Sans TC" pitchFamily="34" charset="-122"/>
                <a:cs typeface="Noto Sans TC" pitchFamily="34" charset="-120"/>
              </a:rPr>
              <a:t>Setiap permainan akan menghadirkan pertanyaan yang berbeda-beda, dipilih secara acak dari database pertanyaan yang luas.</a:t>
            </a:r>
            <a:endParaRPr lang="en-US" sz="1650" dirty="0"/>
          </a:p>
        </p:txBody>
      </p:sp>
      <p:sp>
        <p:nvSpPr>
          <p:cNvPr id="8" name="Shape 5"/>
          <p:cNvSpPr/>
          <p:nvPr/>
        </p:nvSpPr>
        <p:spPr>
          <a:xfrm>
            <a:off x="4679037" y="2661047"/>
            <a:ext cx="481727" cy="481727"/>
          </a:xfrm>
          <a:prstGeom prst="roundRect">
            <a:avLst>
              <a:gd name="adj" fmla="val 6668"/>
            </a:avLst>
          </a:prstGeom>
          <a:solidFill>
            <a:srgbClr val="26262B"/>
          </a:solidFill>
          <a:ln/>
        </p:spPr>
      </p:sp>
      <p:sp>
        <p:nvSpPr>
          <p:cNvPr id="9" name="Text 6"/>
          <p:cNvSpPr/>
          <p:nvPr/>
        </p:nvSpPr>
        <p:spPr>
          <a:xfrm>
            <a:off x="4819769" y="2741295"/>
            <a:ext cx="200144" cy="321231"/>
          </a:xfrm>
          <a:prstGeom prst="rect">
            <a:avLst/>
          </a:prstGeom>
          <a:noFill/>
          <a:ln/>
        </p:spPr>
        <p:txBody>
          <a:bodyPr wrap="none" lIns="0" tIns="0" rIns="0" bIns="0" rtlCol="0" anchor="t"/>
          <a:lstStyle/>
          <a:p>
            <a:pPr marL="0" indent="0" algn="ctr">
              <a:lnSpc>
                <a:spcPts val="2500"/>
              </a:lnSpc>
              <a:buNone/>
            </a:pPr>
            <a:r>
              <a:rPr lang="en-US" sz="2500" dirty="0">
                <a:solidFill>
                  <a:srgbClr val="E0D6DE"/>
                </a:solidFill>
                <a:latin typeface="Sora Medium" pitchFamily="34" charset="0"/>
                <a:ea typeface="Sora Medium" pitchFamily="34" charset="-122"/>
                <a:cs typeface="Sora Medium" pitchFamily="34" charset="-120"/>
              </a:rPr>
              <a:t>2</a:t>
            </a:r>
            <a:endParaRPr lang="en-US" sz="2500" dirty="0"/>
          </a:p>
        </p:txBody>
      </p:sp>
      <p:sp>
        <p:nvSpPr>
          <p:cNvPr id="10" name="Text 7"/>
          <p:cNvSpPr/>
          <p:nvPr/>
        </p:nvSpPr>
        <p:spPr>
          <a:xfrm>
            <a:off x="5374838" y="2661047"/>
            <a:ext cx="2676644" cy="334566"/>
          </a:xfrm>
          <a:prstGeom prst="rect">
            <a:avLst/>
          </a:prstGeom>
          <a:noFill/>
          <a:ln/>
        </p:spPr>
        <p:txBody>
          <a:bodyPr wrap="none" lIns="0" tIns="0" rIns="0" bIns="0" rtlCol="0" anchor="t"/>
          <a:lstStyle/>
          <a:p>
            <a:pPr marL="0" indent="0">
              <a:lnSpc>
                <a:spcPts val="2600"/>
              </a:lnSpc>
              <a:buNone/>
            </a:pPr>
            <a:r>
              <a:rPr lang="en-US" sz="2100" dirty="0">
                <a:solidFill>
                  <a:srgbClr val="E0D6DE"/>
                </a:solidFill>
                <a:latin typeface="Sora Medium" pitchFamily="34" charset="0"/>
                <a:ea typeface="Sora Medium" pitchFamily="34" charset="-122"/>
                <a:cs typeface="Sora Medium" pitchFamily="34" charset="-120"/>
              </a:rPr>
              <a:t>Sistem Jawaban</a:t>
            </a:r>
            <a:endParaRPr lang="en-US" sz="2100" dirty="0"/>
          </a:p>
        </p:txBody>
      </p:sp>
      <p:sp>
        <p:nvSpPr>
          <p:cNvPr id="11" name="Text 8"/>
          <p:cNvSpPr/>
          <p:nvPr/>
        </p:nvSpPr>
        <p:spPr>
          <a:xfrm>
            <a:off x="5374838" y="3124081"/>
            <a:ext cx="3019782" cy="1713309"/>
          </a:xfrm>
          <a:prstGeom prst="rect">
            <a:avLst/>
          </a:prstGeom>
          <a:noFill/>
          <a:ln/>
        </p:spPr>
        <p:txBody>
          <a:bodyPr wrap="square" lIns="0" tIns="0" rIns="0" bIns="0" rtlCol="0" anchor="t"/>
          <a:lstStyle/>
          <a:p>
            <a:pPr marL="0" indent="0">
              <a:lnSpc>
                <a:spcPts val="2650"/>
              </a:lnSpc>
              <a:buNone/>
            </a:pPr>
            <a:r>
              <a:rPr lang="en-US" sz="1650" dirty="0">
                <a:solidFill>
                  <a:srgbClr val="E0D6DE"/>
                </a:solidFill>
                <a:latin typeface="Noto Sans TC" pitchFamily="34" charset="0"/>
                <a:ea typeface="Noto Sans TC" pitchFamily="34" charset="-122"/>
                <a:cs typeface="Noto Sans TC" pitchFamily="34" charset="-120"/>
              </a:rPr>
              <a:t>Game menyediakan sistem penilaian yang akurat, dengan feedback langsung untuk setiap jawaban yang Anda berikan.</a:t>
            </a:r>
            <a:endParaRPr lang="en-US" sz="1650" dirty="0"/>
          </a:p>
        </p:txBody>
      </p:sp>
      <p:sp>
        <p:nvSpPr>
          <p:cNvPr id="12" name="Shape 9"/>
          <p:cNvSpPr/>
          <p:nvPr/>
        </p:nvSpPr>
        <p:spPr>
          <a:xfrm>
            <a:off x="749379" y="5292328"/>
            <a:ext cx="481727" cy="481727"/>
          </a:xfrm>
          <a:prstGeom prst="roundRect">
            <a:avLst>
              <a:gd name="adj" fmla="val 6668"/>
            </a:avLst>
          </a:prstGeom>
          <a:solidFill>
            <a:srgbClr val="26262B"/>
          </a:solidFill>
          <a:ln/>
        </p:spPr>
      </p:sp>
      <p:sp>
        <p:nvSpPr>
          <p:cNvPr id="13" name="Text 10"/>
          <p:cNvSpPr/>
          <p:nvPr/>
        </p:nvSpPr>
        <p:spPr>
          <a:xfrm>
            <a:off x="890587" y="5372576"/>
            <a:ext cx="199192" cy="321231"/>
          </a:xfrm>
          <a:prstGeom prst="rect">
            <a:avLst/>
          </a:prstGeom>
          <a:noFill/>
          <a:ln/>
        </p:spPr>
        <p:txBody>
          <a:bodyPr wrap="none" lIns="0" tIns="0" rIns="0" bIns="0" rtlCol="0" anchor="t"/>
          <a:lstStyle/>
          <a:p>
            <a:pPr marL="0" indent="0" algn="ctr">
              <a:lnSpc>
                <a:spcPts val="2500"/>
              </a:lnSpc>
              <a:buNone/>
            </a:pPr>
            <a:r>
              <a:rPr lang="en-US" sz="2500" dirty="0">
                <a:solidFill>
                  <a:srgbClr val="E0D6DE"/>
                </a:solidFill>
                <a:latin typeface="Sora Medium" pitchFamily="34" charset="0"/>
                <a:ea typeface="Sora Medium" pitchFamily="34" charset="-122"/>
                <a:cs typeface="Sora Medium" pitchFamily="34" charset="-120"/>
              </a:rPr>
              <a:t>3</a:t>
            </a:r>
            <a:endParaRPr lang="en-US" sz="2500" dirty="0"/>
          </a:p>
        </p:txBody>
      </p:sp>
      <p:sp>
        <p:nvSpPr>
          <p:cNvPr id="14" name="Text 11"/>
          <p:cNvSpPr/>
          <p:nvPr/>
        </p:nvSpPr>
        <p:spPr>
          <a:xfrm>
            <a:off x="1445181" y="5292328"/>
            <a:ext cx="2759869" cy="334566"/>
          </a:xfrm>
          <a:prstGeom prst="rect">
            <a:avLst/>
          </a:prstGeom>
          <a:noFill/>
          <a:ln/>
        </p:spPr>
        <p:txBody>
          <a:bodyPr wrap="none" lIns="0" tIns="0" rIns="0" bIns="0" rtlCol="0" anchor="t"/>
          <a:lstStyle/>
          <a:p>
            <a:pPr marL="0" indent="0">
              <a:lnSpc>
                <a:spcPts val="2600"/>
              </a:lnSpc>
              <a:buNone/>
            </a:pPr>
            <a:r>
              <a:rPr lang="en-US" sz="2100" dirty="0">
                <a:solidFill>
                  <a:srgbClr val="E0D6DE"/>
                </a:solidFill>
                <a:latin typeface="Sora Medium" pitchFamily="34" charset="0"/>
                <a:ea typeface="Sora Medium" pitchFamily="34" charset="-122"/>
                <a:cs typeface="Sora Medium" pitchFamily="34" charset="-120"/>
              </a:rPr>
              <a:t>Rekaman Permainan</a:t>
            </a:r>
            <a:endParaRPr lang="en-US" sz="2100" dirty="0"/>
          </a:p>
        </p:txBody>
      </p:sp>
      <p:sp>
        <p:nvSpPr>
          <p:cNvPr id="15" name="Text 12"/>
          <p:cNvSpPr/>
          <p:nvPr/>
        </p:nvSpPr>
        <p:spPr>
          <a:xfrm>
            <a:off x="1445181" y="5755362"/>
            <a:ext cx="3019782" cy="1713309"/>
          </a:xfrm>
          <a:prstGeom prst="rect">
            <a:avLst/>
          </a:prstGeom>
          <a:noFill/>
          <a:ln/>
        </p:spPr>
        <p:txBody>
          <a:bodyPr wrap="square" lIns="0" tIns="0" rIns="0" bIns="0" rtlCol="0" anchor="t"/>
          <a:lstStyle/>
          <a:p>
            <a:pPr marL="0" indent="0">
              <a:lnSpc>
                <a:spcPts val="2650"/>
              </a:lnSpc>
              <a:buNone/>
            </a:pPr>
            <a:r>
              <a:rPr lang="en-US" sz="1650" dirty="0">
                <a:solidFill>
                  <a:srgbClr val="E0D6DE"/>
                </a:solidFill>
                <a:latin typeface="Noto Sans TC" pitchFamily="34" charset="0"/>
                <a:ea typeface="Noto Sans TC" pitchFamily="34" charset="-122"/>
                <a:cs typeface="Noto Sans TC" pitchFamily="34" charset="-120"/>
              </a:rPr>
              <a:t>Anda dapat melacak kemajuan Anda dengan melihat rekaman permainan, menunjukkan jawaban yang benar dan salah.</a:t>
            </a:r>
            <a:endParaRPr lang="en-US" sz="1650" dirty="0"/>
          </a:p>
        </p:txBody>
      </p:sp>
      <p:sp>
        <p:nvSpPr>
          <p:cNvPr id="16" name="Shape 13"/>
          <p:cNvSpPr/>
          <p:nvPr/>
        </p:nvSpPr>
        <p:spPr>
          <a:xfrm>
            <a:off x="4679037" y="5292328"/>
            <a:ext cx="481727" cy="481727"/>
          </a:xfrm>
          <a:prstGeom prst="roundRect">
            <a:avLst>
              <a:gd name="adj" fmla="val 6668"/>
            </a:avLst>
          </a:prstGeom>
          <a:solidFill>
            <a:srgbClr val="26262B"/>
          </a:solidFill>
          <a:ln/>
        </p:spPr>
      </p:sp>
      <p:sp>
        <p:nvSpPr>
          <p:cNvPr id="17" name="Text 14"/>
          <p:cNvSpPr/>
          <p:nvPr/>
        </p:nvSpPr>
        <p:spPr>
          <a:xfrm>
            <a:off x="4815126" y="5372576"/>
            <a:ext cx="209431" cy="321231"/>
          </a:xfrm>
          <a:prstGeom prst="rect">
            <a:avLst/>
          </a:prstGeom>
          <a:noFill/>
          <a:ln/>
        </p:spPr>
        <p:txBody>
          <a:bodyPr wrap="none" lIns="0" tIns="0" rIns="0" bIns="0" rtlCol="0" anchor="t"/>
          <a:lstStyle/>
          <a:p>
            <a:pPr marL="0" indent="0" algn="ctr">
              <a:lnSpc>
                <a:spcPts val="2500"/>
              </a:lnSpc>
              <a:buNone/>
            </a:pPr>
            <a:r>
              <a:rPr lang="en-US" sz="2500" dirty="0">
                <a:solidFill>
                  <a:srgbClr val="E0D6DE"/>
                </a:solidFill>
                <a:latin typeface="Sora Medium" pitchFamily="34" charset="0"/>
                <a:ea typeface="Sora Medium" pitchFamily="34" charset="-122"/>
                <a:cs typeface="Sora Medium" pitchFamily="34" charset="-120"/>
              </a:rPr>
              <a:t>4</a:t>
            </a:r>
            <a:endParaRPr lang="en-US" sz="2500" dirty="0"/>
          </a:p>
        </p:txBody>
      </p:sp>
      <p:sp>
        <p:nvSpPr>
          <p:cNvPr id="18" name="Text 15"/>
          <p:cNvSpPr/>
          <p:nvPr/>
        </p:nvSpPr>
        <p:spPr>
          <a:xfrm>
            <a:off x="5374838" y="5292328"/>
            <a:ext cx="2928699" cy="334566"/>
          </a:xfrm>
          <a:prstGeom prst="rect">
            <a:avLst/>
          </a:prstGeom>
          <a:noFill/>
          <a:ln/>
        </p:spPr>
        <p:txBody>
          <a:bodyPr wrap="none" lIns="0" tIns="0" rIns="0" bIns="0" rtlCol="0" anchor="t"/>
          <a:lstStyle/>
          <a:p>
            <a:pPr marL="0" indent="0">
              <a:lnSpc>
                <a:spcPts val="2600"/>
              </a:lnSpc>
              <a:buNone/>
            </a:pPr>
            <a:r>
              <a:rPr lang="en-US" sz="2100" dirty="0">
                <a:solidFill>
                  <a:srgbClr val="E0D6DE"/>
                </a:solidFill>
                <a:latin typeface="Sora Medium" pitchFamily="34" charset="0"/>
                <a:ea typeface="Sora Medium" pitchFamily="34" charset="-122"/>
                <a:cs typeface="Sora Medium" pitchFamily="34" charset="-120"/>
              </a:rPr>
              <a:t>Antarmuka Pengguna</a:t>
            </a:r>
            <a:endParaRPr lang="en-US" sz="2100" dirty="0"/>
          </a:p>
        </p:txBody>
      </p:sp>
      <p:sp>
        <p:nvSpPr>
          <p:cNvPr id="19" name="Text 16"/>
          <p:cNvSpPr/>
          <p:nvPr/>
        </p:nvSpPr>
        <p:spPr>
          <a:xfrm>
            <a:off x="5374838" y="5755362"/>
            <a:ext cx="3019782" cy="1713309"/>
          </a:xfrm>
          <a:prstGeom prst="rect">
            <a:avLst/>
          </a:prstGeom>
          <a:noFill/>
          <a:ln/>
        </p:spPr>
        <p:txBody>
          <a:bodyPr wrap="square" lIns="0" tIns="0" rIns="0" bIns="0" rtlCol="0" anchor="t"/>
          <a:lstStyle/>
          <a:p>
            <a:pPr marL="0" indent="0">
              <a:lnSpc>
                <a:spcPts val="2650"/>
              </a:lnSpc>
              <a:buNone/>
            </a:pPr>
            <a:r>
              <a:rPr lang="en-US" sz="1650" dirty="0">
                <a:solidFill>
                  <a:srgbClr val="E0D6DE"/>
                </a:solidFill>
                <a:latin typeface="Noto Sans TC" pitchFamily="34" charset="0"/>
                <a:ea typeface="Noto Sans TC" pitchFamily="34" charset="-122"/>
                <a:cs typeface="Noto Sans TC" pitchFamily="34" charset="-120"/>
              </a:rPr>
              <a:t>Desain game yang intuitif dan mudah dinavigasi memberikan pengalaman bermain yang menyenangkan.</a:t>
            </a:r>
            <a:endParaRPr lang="en-US" sz="16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2721412"/>
            <a:ext cx="5670590" cy="708779"/>
          </a:xfrm>
          <a:prstGeom prst="rect">
            <a:avLst/>
          </a:prstGeom>
          <a:noFill/>
          <a:ln/>
        </p:spPr>
        <p:txBody>
          <a:bodyPr wrap="none" lIns="0" tIns="0" rIns="0" bIns="0" rtlCol="0" anchor="t"/>
          <a:lstStyle/>
          <a:p>
            <a:pPr marL="0" indent="0">
              <a:lnSpc>
                <a:spcPts val="5550"/>
              </a:lnSpc>
              <a:buNone/>
            </a:pPr>
            <a:r>
              <a:rPr lang="en-US" sz="4450" dirty="0">
                <a:solidFill>
                  <a:srgbClr val="97B8FF"/>
                </a:solidFill>
                <a:latin typeface="Sora Medium" pitchFamily="34" charset="0"/>
                <a:ea typeface="Sora Medium" pitchFamily="34" charset="-122"/>
                <a:cs typeface="Sora Medium" pitchFamily="34" charset="-120"/>
              </a:rPr>
              <a:t>Struktur Database</a:t>
            </a:r>
            <a:endParaRPr lang="en-US" sz="4450" dirty="0"/>
          </a:p>
        </p:txBody>
      </p:sp>
      <p:sp>
        <p:nvSpPr>
          <p:cNvPr id="3" name="Text 1"/>
          <p:cNvSpPr/>
          <p:nvPr/>
        </p:nvSpPr>
        <p:spPr>
          <a:xfrm>
            <a:off x="793790" y="3997166"/>
            <a:ext cx="2835235" cy="354330"/>
          </a:xfrm>
          <a:prstGeom prst="rect">
            <a:avLst/>
          </a:prstGeom>
          <a:noFill/>
          <a:ln/>
        </p:spPr>
        <p:txBody>
          <a:bodyPr wrap="none" lIns="0" tIns="0" rIns="0" bIns="0" rtlCol="0" anchor="t"/>
          <a:lstStyle/>
          <a:p>
            <a:pPr marL="0" indent="0">
              <a:lnSpc>
                <a:spcPts val="2750"/>
              </a:lnSpc>
              <a:buNone/>
            </a:pPr>
            <a:r>
              <a:rPr lang="en-US" sz="2200" dirty="0">
                <a:solidFill>
                  <a:srgbClr val="97B8FF"/>
                </a:solidFill>
                <a:latin typeface="Sora Medium" pitchFamily="34" charset="0"/>
                <a:ea typeface="Sora Medium" pitchFamily="34" charset="-122"/>
                <a:cs typeface="Sora Medium" pitchFamily="34" charset="-120"/>
              </a:rPr>
              <a:t>Tabel "questions"</a:t>
            </a:r>
            <a:endParaRPr lang="en-US" sz="2200" dirty="0"/>
          </a:p>
        </p:txBody>
      </p:sp>
      <p:sp>
        <p:nvSpPr>
          <p:cNvPr id="4" name="Text 2"/>
          <p:cNvSpPr/>
          <p:nvPr/>
        </p:nvSpPr>
        <p:spPr>
          <a:xfrm>
            <a:off x="793790" y="4578310"/>
            <a:ext cx="6244709" cy="725805"/>
          </a:xfrm>
          <a:prstGeom prst="rect">
            <a:avLst/>
          </a:prstGeom>
          <a:noFill/>
          <a:ln/>
        </p:spPr>
        <p:txBody>
          <a:bodyPr wrap="square" lIns="0" tIns="0" rIns="0" bIns="0" rtlCol="0" anchor="t"/>
          <a:lstStyle/>
          <a:p>
            <a:pPr marL="0" indent="0">
              <a:lnSpc>
                <a:spcPts val="2850"/>
              </a:lnSpc>
              <a:buNone/>
            </a:pPr>
            <a:r>
              <a:rPr lang="en-US" sz="1750" dirty="0">
                <a:solidFill>
                  <a:srgbClr val="E0D6DE"/>
                </a:solidFill>
                <a:latin typeface="Noto Sans TC" pitchFamily="34" charset="0"/>
                <a:ea typeface="Noto Sans TC" pitchFamily="34" charset="-122"/>
                <a:cs typeface="Noto Sans TC" pitchFamily="34" charset="-120"/>
              </a:rPr>
              <a:t>Tabel ini menyimpan semua pertanyaan, jawaban, petunjuk, dan URL gambar terkait.</a:t>
            </a:r>
            <a:endParaRPr lang="en-US" sz="1750" dirty="0"/>
          </a:p>
        </p:txBody>
      </p:sp>
      <p:sp>
        <p:nvSpPr>
          <p:cNvPr id="5" name="Text 3"/>
          <p:cNvSpPr/>
          <p:nvPr/>
        </p:nvSpPr>
        <p:spPr>
          <a:xfrm>
            <a:off x="7599521" y="3997166"/>
            <a:ext cx="2835235" cy="354330"/>
          </a:xfrm>
          <a:prstGeom prst="rect">
            <a:avLst/>
          </a:prstGeom>
          <a:noFill/>
          <a:ln/>
        </p:spPr>
        <p:txBody>
          <a:bodyPr wrap="none" lIns="0" tIns="0" rIns="0" bIns="0" rtlCol="0" anchor="t"/>
          <a:lstStyle/>
          <a:p>
            <a:pPr marL="0" indent="0">
              <a:lnSpc>
                <a:spcPts val="2750"/>
              </a:lnSpc>
              <a:buNone/>
            </a:pPr>
            <a:r>
              <a:rPr lang="en-US" sz="2200" dirty="0">
                <a:solidFill>
                  <a:srgbClr val="97B8FF"/>
                </a:solidFill>
                <a:latin typeface="Sora Medium" pitchFamily="34" charset="0"/>
                <a:ea typeface="Sora Medium" pitchFamily="34" charset="-122"/>
                <a:cs typeface="Sora Medium" pitchFamily="34" charset="-120"/>
              </a:rPr>
              <a:t>Tabel "record"</a:t>
            </a:r>
            <a:endParaRPr lang="en-US" sz="2200" dirty="0"/>
          </a:p>
        </p:txBody>
      </p:sp>
      <p:sp>
        <p:nvSpPr>
          <p:cNvPr id="6" name="Text 4"/>
          <p:cNvSpPr/>
          <p:nvPr/>
        </p:nvSpPr>
        <p:spPr>
          <a:xfrm>
            <a:off x="7599521" y="4578310"/>
            <a:ext cx="6244709" cy="725805"/>
          </a:xfrm>
          <a:prstGeom prst="rect">
            <a:avLst/>
          </a:prstGeom>
          <a:noFill/>
          <a:ln/>
        </p:spPr>
        <p:txBody>
          <a:bodyPr wrap="square" lIns="0" tIns="0" rIns="0" bIns="0" rtlCol="0" anchor="t"/>
          <a:lstStyle/>
          <a:p>
            <a:pPr marL="0" indent="0">
              <a:lnSpc>
                <a:spcPts val="2850"/>
              </a:lnSpc>
              <a:buNone/>
            </a:pPr>
            <a:r>
              <a:rPr lang="en-US" sz="1750" dirty="0">
                <a:solidFill>
                  <a:srgbClr val="E0D6DE"/>
                </a:solidFill>
                <a:latin typeface="Noto Sans TC" pitchFamily="34" charset="0"/>
                <a:ea typeface="Noto Sans TC" pitchFamily="34" charset="-122"/>
                <a:cs typeface="Noto Sans TC" pitchFamily="34" charset="-120"/>
              </a:rPr>
              <a:t>Tabel ini menyimpan data sesi permainan, termasuk jawaban benar dan salah yang diberikan pengguna.</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569000" y="447080"/>
            <a:ext cx="4065032" cy="508040"/>
          </a:xfrm>
          <a:prstGeom prst="rect">
            <a:avLst/>
          </a:prstGeom>
          <a:noFill/>
          <a:ln/>
        </p:spPr>
        <p:txBody>
          <a:bodyPr wrap="none" lIns="0" tIns="0" rIns="0" bIns="0" rtlCol="0" anchor="t"/>
          <a:lstStyle/>
          <a:p>
            <a:pPr marL="0" indent="0">
              <a:lnSpc>
                <a:spcPts val="4000"/>
              </a:lnSpc>
              <a:buNone/>
            </a:pPr>
            <a:r>
              <a:rPr lang="en-US" sz="3200" dirty="0">
                <a:solidFill>
                  <a:srgbClr val="97B8FF"/>
                </a:solidFill>
                <a:latin typeface="Sora Medium" pitchFamily="34" charset="0"/>
                <a:ea typeface="Sora Medium" pitchFamily="34" charset="-122"/>
                <a:cs typeface="Sora Medium" pitchFamily="34" charset="-120"/>
              </a:rPr>
              <a:t>Alur Permainan</a:t>
            </a:r>
            <a:endParaRPr lang="en-US" sz="3200" dirty="0"/>
          </a:p>
        </p:txBody>
      </p:sp>
      <p:pic>
        <p:nvPicPr>
          <p:cNvPr id="3" name="Image 0" descr="preencoded.png"/>
          <p:cNvPicPr>
            <a:picLocks noChangeAspect="1"/>
          </p:cNvPicPr>
          <p:nvPr/>
        </p:nvPicPr>
        <p:blipFill>
          <a:blip r:embed="rId3"/>
          <a:stretch>
            <a:fillRect/>
          </a:stretch>
        </p:blipFill>
        <p:spPr>
          <a:xfrm>
            <a:off x="569000" y="1280279"/>
            <a:ext cx="812959" cy="1300758"/>
          </a:xfrm>
          <a:prstGeom prst="rect">
            <a:avLst/>
          </a:prstGeom>
        </p:spPr>
      </p:pic>
      <p:sp>
        <p:nvSpPr>
          <p:cNvPr id="4" name="Text 1"/>
          <p:cNvSpPr/>
          <p:nvPr/>
        </p:nvSpPr>
        <p:spPr>
          <a:xfrm>
            <a:off x="1625798" y="1442799"/>
            <a:ext cx="2032516" cy="253960"/>
          </a:xfrm>
          <a:prstGeom prst="rect">
            <a:avLst/>
          </a:prstGeom>
          <a:noFill/>
          <a:ln/>
        </p:spPr>
        <p:txBody>
          <a:bodyPr wrap="none" lIns="0" tIns="0" rIns="0" bIns="0" rtlCol="0" anchor="t"/>
          <a:lstStyle/>
          <a:p>
            <a:pPr marL="0" indent="0" algn="l">
              <a:lnSpc>
                <a:spcPts val="2000"/>
              </a:lnSpc>
              <a:buNone/>
            </a:pPr>
            <a:r>
              <a:rPr lang="en-US" sz="1600" dirty="0">
                <a:solidFill>
                  <a:srgbClr val="E0D6DE"/>
                </a:solidFill>
                <a:latin typeface="Sora Medium" pitchFamily="34" charset="0"/>
                <a:ea typeface="Sora Medium" pitchFamily="34" charset="-122"/>
                <a:cs typeface="Sora Medium" pitchFamily="34" charset="-120"/>
              </a:rPr>
              <a:t>Memasuki Game</a:t>
            </a:r>
            <a:endParaRPr lang="en-US" sz="1600" dirty="0"/>
          </a:p>
        </p:txBody>
      </p:sp>
      <p:sp>
        <p:nvSpPr>
          <p:cNvPr id="5" name="Text 2"/>
          <p:cNvSpPr/>
          <p:nvPr/>
        </p:nvSpPr>
        <p:spPr>
          <a:xfrm>
            <a:off x="1625798" y="1794272"/>
            <a:ext cx="12435602" cy="260152"/>
          </a:xfrm>
          <a:prstGeom prst="rect">
            <a:avLst/>
          </a:prstGeom>
          <a:noFill/>
          <a:ln/>
        </p:spPr>
        <p:txBody>
          <a:bodyPr wrap="none" lIns="0" tIns="0" rIns="0" bIns="0" rtlCol="0" anchor="t"/>
          <a:lstStyle/>
          <a:p>
            <a:pPr marL="0" indent="0" algn="l">
              <a:lnSpc>
                <a:spcPts val="2000"/>
              </a:lnSpc>
              <a:buNone/>
            </a:pPr>
            <a:r>
              <a:rPr lang="en-US" sz="1250" dirty="0">
                <a:solidFill>
                  <a:srgbClr val="E0D6DE"/>
                </a:solidFill>
                <a:latin typeface="Noto Sans TC" pitchFamily="34" charset="0"/>
                <a:ea typeface="Noto Sans TC" pitchFamily="34" charset="-122"/>
                <a:cs typeface="Noto Sans TC" pitchFamily="34" charset="-120"/>
              </a:rPr>
              <a:t>Pengguna memulai permainan dengan memasuki halaman game.</a:t>
            </a:r>
            <a:endParaRPr lang="en-US" sz="1250" dirty="0"/>
          </a:p>
        </p:txBody>
      </p:sp>
      <p:pic>
        <p:nvPicPr>
          <p:cNvPr id="6" name="Image 1" descr="preencoded.png"/>
          <p:cNvPicPr>
            <a:picLocks noChangeAspect="1"/>
          </p:cNvPicPr>
          <p:nvPr/>
        </p:nvPicPr>
        <p:blipFill>
          <a:blip r:embed="rId4"/>
          <a:stretch>
            <a:fillRect/>
          </a:stretch>
        </p:blipFill>
        <p:spPr>
          <a:xfrm>
            <a:off x="569000" y="2581037"/>
            <a:ext cx="812959" cy="1300758"/>
          </a:xfrm>
          <a:prstGeom prst="rect">
            <a:avLst/>
          </a:prstGeom>
        </p:spPr>
      </p:pic>
      <p:sp>
        <p:nvSpPr>
          <p:cNvPr id="7" name="Text 3"/>
          <p:cNvSpPr/>
          <p:nvPr/>
        </p:nvSpPr>
        <p:spPr>
          <a:xfrm>
            <a:off x="1625798" y="2743557"/>
            <a:ext cx="2032516" cy="253960"/>
          </a:xfrm>
          <a:prstGeom prst="rect">
            <a:avLst/>
          </a:prstGeom>
          <a:noFill/>
          <a:ln/>
        </p:spPr>
        <p:txBody>
          <a:bodyPr wrap="none" lIns="0" tIns="0" rIns="0" bIns="0" rtlCol="0" anchor="t"/>
          <a:lstStyle/>
          <a:p>
            <a:pPr marL="0" indent="0" algn="l">
              <a:lnSpc>
                <a:spcPts val="2000"/>
              </a:lnSpc>
              <a:buNone/>
            </a:pPr>
            <a:r>
              <a:rPr lang="en-US" sz="1600" dirty="0">
                <a:solidFill>
                  <a:srgbClr val="E0D6DE"/>
                </a:solidFill>
                <a:latin typeface="Sora Medium" pitchFamily="34" charset="0"/>
                <a:ea typeface="Sora Medium" pitchFamily="34" charset="-122"/>
                <a:cs typeface="Sora Medium" pitchFamily="34" charset="-120"/>
              </a:rPr>
              <a:t>Pertanyaan Acak</a:t>
            </a:r>
            <a:endParaRPr lang="en-US" sz="1600" dirty="0"/>
          </a:p>
        </p:txBody>
      </p:sp>
      <p:sp>
        <p:nvSpPr>
          <p:cNvPr id="8" name="Text 4"/>
          <p:cNvSpPr/>
          <p:nvPr/>
        </p:nvSpPr>
        <p:spPr>
          <a:xfrm>
            <a:off x="1625798" y="3095030"/>
            <a:ext cx="12435602" cy="260152"/>
          </a:xfrm>
          <a:prstGeom prst="rect">
            <a:avLst/>
          </a:prstGeom>
          <a:noFill/>
          <a:ln/>
        </p:spPr>
        <p:txBody>
          <a:bodyPr wrap="none" lIns="0" tIns="0" rIns="0" bIns="0" rtlCol="0" anchor="t"/>
          <a:lstStyle/>
          <a:p>
            <a:pPr marL="0" indent="0" algn="l">
              <a:lnSpc>
                <a:spcPts val="2000"/>
              </a:lnSpc>
              <a:buNone/>
            </a:pPr>
            <a:r>
              <a:rPr lang="en-US" sz="1250" dirty="0">
                <a:solidFill>
                  <a:srgbClr val="E0D6DE"/>
                </a:solidFill>
                <a:latin typeface="Noto Sans TC" pitchFamily="34" charset="0"/>
                <a:ea typeface="Noto Sans TC" pitchFamily="34" charset="-122"/>
                <a:cs typeface="Noto Sans TC" pitchFamily="34" charset="-120"/>
              </a:rPr>
              <a:t>Sistem memilih pertanyaan secara acak dari database.</a:t>
            </a:r>
            <a:endParaRPr lang="en-US" sz="1250" dirty="0"/>
          </a:p>
        </p:txBody>
      </p:sp>
      <p:pic>
        <p:nvPicPr>
          <p:cNvPr id="9" name="Image 2" descr="preencoded.png"/>
          <p:cNvPicPr>
            <a:picLocks noChangeAspect="1"/>
          </p:cNvPicPr>
          <p:nvPr/>
        </p:nvPicPr>
        <p:blipFill>
          <a:blip r:embed="rId5"/>
          <a:stretch>
            <a:fillRect/>
          </a:stretch>
        </p:blipFill>
        <p:spPr>
          <a:xfrm>
            <a:off x="569000" y="3881795"/>
            <a:ext cx="812959" cy="1300758"/>
          </a:xfrm>
          <a:prstGeom prst="rect">
            <a:avLst/>
          </a:prstGeom>
        </p:spPr>
      </p:pic>
      <p:sp>
        <p:nvSpPr>
          <p:cNvPr id="10" name="Text 5"/>
          <p:cNvSpPr/>
          <p:nvPr/>
        </p:nvSpPr>
        <p:spPr>
          <a:xfrm>
            <a:off x="1625798" y="4044315"/>
            <a:ext cx="2264450" cy="253960"/>
          </a:xfrm>
          <a:prstGeom prst="rect">
            <a:avLst/>
          </a:prstGeom>
          <a:noFill/>
          <a:ln/>
        </p:spPr>
        <p:txBody>
          <a:bodyPr wrap="none" lIns="0" tIns="0" rIns="0" bIns="0" rtlCol="0" anchor="t"/>
          <a:lstStyle/>
          <a:p>
            <a:pPr marL="0" indent="0" algn="l">
              <a:lnSpc>
                <a:spcPts val="2000"/>
              </a:lnSpc>
              <a:buNone/>
            </a:pPr>
            <a:r>
              <a:rPr lang="en-US" sz="1600" dirty="0">
                <a:solidFill>
                  <a:srgbClr val="E0D6DE"/>
                </a:solidFill>
                <a:latin typeface="Sora Medium" pitchFamily="34" charset="0"/>
                <a:ea typeface="Sora Medium" pitchFamily="34" charset="-122"/>
                <a:cs typeface="Sora Medium" pitchFamily="34" charset="-120"/>
              </a:rPr>
              <a:t>Menjawab Pertanyaan</a:t>
            </a:r>
            <a:endParaRPr lang="en-US" sz="1600" dirty="0"/>
          </a:p>
        </p:txBody>
      </p:sp>
      <p:sp>
        <p:nvSpPr>
          <p:cNvPr id="11" name="Text 6"/>
          <p:cNvSpPr/>
          <p:nvPr/>
        </p:nvSpPr>
        <p:spPr>
          <a:xfrm>
            <a:off x="1625798" y="4395788"/>
            <a:ext cx="12435602" cy="260152"/>
          </a:xfrm>
          <a:prstGeom prst="rect">
            <a:avLst/>
          </a:prstGeom>
          <a:noFill/>
          <a:ln/>
        </p:spPr>
        <p:txBody>
          <a:bodyPr wrap="none" lIns="0" tIns="0" rIns="0" bIns="0" rtlCol="0" anchor="t"/>
          <a:lstStyle/>
          <a:p>
            <a:pPr marL="0" indent="0" algn="l">
              <a:lnSpc>
                <a:spcPts val="2000"/>
              </a:lnSpc>
              <a:buNone/>
            </a:pPr>
            <a:r>
              <a:rPr lang="en-US" sz="1250" dirty="0">
                <a:solidFill>
                  <a:srgbClr val="E0D6DE"/>
                </a:solidFill>
                <a:latin typeface="Noto Sans TC" pitchFamily="34" charset="0"/>
                <a:ea typeface="Noto Sans TC" pitchFamily="34" charset="-122"/>
                <a:cs typeface="Noto Sans TC" pitchFamily="34" charset="-120"/>
              </a:rPr>
              <a:t>Pengguna memilih jawaban dari pilihan yang disediakan.</a:t>
            </a:r>
            <a:endParaRPr lang="en-US" sz="1250" dirty="0"/>
          </a:p>
        </p:txBody>
      </p:sp>
      <p:pic>
        <p:nvPicPr>
          <p:cNvPr id="12" name="Image 3" descr="preencoded.png"/>
          <p:cNvPicPr>
            <a:picLocks noChangeAspect="1"/>
          </p:cNvPicPr>
          <p:nvPr/>
        </p:nvPicPr>
        <p:blipFill>
          <a:blip r:embed="rId6"/>
          <a:stretch>
            <a:fillRect/>
          </a:stretch>
        </p:blipFill>
        <p:spPr>
          <a:xfrm>
            <a:off x="569000" y="5182553"/>
            <a:ext cx="812959" cy="1300758"/>
          </a:xfrm>
          <a:prstGeom prst="rect">
            <a:avLst/>
          </a:prstGeom>
        </p:spPr>
      </p:pic>
      <p:sp>
        <p:nvSpPr>
          <p:cNvPr id="13" name="Text 7"/>
          <p:cNvSpPr/>
          <p:nvPr/>
        </p:nvSpPr>
        <p:spPr>
          <a:xfrm>
            <a:off x="1625798" y="5345073"/>
            <a:ext cx="2032516" cy="253960"/>
          </a:xfrm>
          <a:prstGeom prst="rect">
            <a:avLst/>
          </a:prstGeom>
          <a:noFill/>
          <a:ln/>
        </p:spPr>
        <p:txBody>
          <a:bodyPr wrap="none" lIns="0" tIns="0" rIns="0" bIns="0" rtlCol="0" anchor="t"/>
          <a:lstStyle/>
          <a:p>
            <a:pPr marL="0" indent="0" algn="l">
              <a:lnSpc>
                <a:spcPts val="2000"/>
              </a:lnSpc>
              <a:buNone/>
            </a:pPr>
            <a:r>
              <a:rPr lang="en-US" sz="1600" dirty="0">
                <a:solidFill>
                  <a:srgbClr val="E0D6DE"/>
                </a:solidFill>
                <a:latin typeface="Sora Medium" pitchFamily="34" charset="0"/>
                <a:ea typeface="Sora Medium" pitchFamily="34" charset="-122"/>
                <a:cs typeface="Sora Medium" pitchFamily="34" charset="-120"/>
              </a:rPr>
              <a:t>Evaluasi Jawaban</a:t>
            </a:r>
            <a:endParaRPr lang="en-US" sz="1600" dirty="0"/>
          </a:p>
        </p:txBody>
      </p:sp>
      <p:sp>
        <p:nvSpPr>
          <p:cNvPr id="14" name="Text 8"/>
          <p:cNvSpPr/>
          <p:nvPr/>
        </p:nvSpPr>
        <p:spPr>
          <a:xfrm>
            <a:off x="1625798" y="5696545"/>
            <a:ext cx="12435602" cy="260152"/>
          </a:xfrm>
          <a:prstGeom prst="rect">
            <a:avLst/>
          </a:prstGeom>
          <a:noFill/>
          <a:ln/>
        </p:spPr>
        <p:txBody>
          <a:bodyPr wrap="none" lIns="0" tIns="0" rIns="0" bIns="0" rtlCol="0" anchor="t"/>
          <a:lstStyle/>
          <a:p>
            <a:pPr marL="0" indent="0" algn="l">
              <a:lnSpc>
                <a:spcPts val="2000"/>
              </a:lnSpc>
              <a:buNone/>
            </a:pPr>
            <a:r>
              <a:rPr lang="en-US" sz="1250" dirty="0">
                <a:solidFill>
                  <a:srgbClr val="E0D6DE"/>
                </a:solidFill>
                <a:latin typeface="Noto Sans TC" pitchFamily="34" charset="0"/>
                <a:ea typeface="Noto Sans TC" pitchFamily="34" charset="-122"/>
                <a:cs typeface="Noto Sans TC" pitchFamily="34" charset="-120"/>
              </a:rPr>
              <a:t>Sistem mengevaluasi jawaban dan memberikan feedback kepada pengguna.</a:t>
            </a:r>
            <a:endParaRPr lang="en-US" sz="1250" dirty="0"/>
          </a:p>
        </p:txBody>
      </p:sp>
      <p:pic>
        <p:nvPicPr>
          <p:cNvPr id="15" name="Image 4" descr="preencoded.png"/>
          <p:cNvPicPr>
            <a:picLocks noChangeAspect="1"/>
          </p:cNvPicPr>
          <p:nvPr/>
        </p:nvPicPr>
        <p:blipFill>
          <a:blip r:embed="rId7"/>
          <a:stretch>
            <a:fillRect/>
          </a:stretch>
        </p:blipFill>
        <p:spPr>
          <a:xfrm>
            <a:off x="569000" y="6483310"/>
            <a:ext cx="812959" cy="1300758"/>
          </a:xfrm>
          <a:prstGeom prst="rect">
            <a:avLst/>
          </a:prstGeom>
        </p:spPr>
      </p:pic>
      <p:sp>
        <p:nvSpPr>
          <p:cNvPr id="16" name="Text 9"/>
          <p:cNvSpPr/>
          <p:nvPr/>
        </p:nvSpPr>
        <p:spPr>
          <a:xfrm>
            <a:off x="1625798" y="6645831"/>
            <a:ext cx="2095500" cy="253960"/>
          </a:xfrm>
          <a:prstGeom prst="rect">
            <a:avLst/>
          </a:prstGeom>
          <a:noFill/>
          <a:ln/>
        </p:spPr>
        <p:txBody>
          <a:bodyPr wrap="none" lIns="0" tIns="0" rIns="0" bIns="0" rtlCol="0" anchor="t"/>
          <a:lstStyle/>
          <a:p>
            <a:pPr marL="0" indent="0" algn="l">
              <a:lnSpc>
                <a:spcPts val="2000"/>
              </a:lnSpc>
              <a:buNone/>
            </a:pPr>
            <a:r>
              <a:rPr lang="en-US" sz="1600" dirty="0">
                <a:solidFill>
                  <a:srgbClr val="E0D6DE"/>
                </a:solidFill>
                <a:latin typeface="Sora Medium" pitchFamily="34" charset="0"/>
                <a:ea typeface="Sora Medium" pitchFamily="34" charset="-122"/>
                <a:cs typeface="Sora Medium" pitchFamily="34" charset="-120"/>
              </a:rPr>
              <a:t>Rekaman Permainan</a:t>
            </a:r>
            <a:endParaRPr lang="en-US" sz="1600" dirty="0"/>
          </a:p>
        </p:txBody>
      </p:sp>
      <p:sp>
        <p:nvSpPr>
          <p:cNvPr id="17" name="Text 10"/>
          <p:cNvSpPr/>
          <p:nvPr/>
        </p:nvSpPr>
        <p:spPr>
          <a:xfrm>
            <a:off x="1625798" y="6997303"/>
            <a:ext cx="12435602" cy="260152"/>
          </a:xfrm>
          <a:prstGeom prst="rect">
            <a:avLst/>
          </a:prstGeom>
          <a:noFill/>
          <a:ln/>
        </p:spPr>
        <p:txBody>
          <a:bodyPr wrap="none" lIns="0" tIns="0" rIns="0" bIns="0" rtlCol="0" anchor="t"/>
          <a:lstStyle/>
          <a:p>
            <a:pPr marL="0" indent="0" algn="l">
              <a:lnSpc>
                <a:spcPts val="2000"/>
              </a:lnSpc>
              <a:buNone/>
            </a:pPr>
            <a:r>
              <a:rPr lang="en-US" sz="1250" dirty="0">
                <a:solidFill>
                  <a:srgbClr val="E0D6DE"/>
                </a:solidFill>
                <a:latin typeface="Noto Sans TC" pitchFamily="34" charset="0"/>
                <a:ea typeface="Noto Sans TC" pitchFamily="34" charset="-122"/>
                <a:cs typeface="Noto Sans TC" pitchFamily="34" charset="-120"/>
              </a:rPr>
              <a:t>Sistem mencatat jawaban benar dan salah untuk melacak kemajuan pengguna.</a:t>
            </a:r>
            <a:endParaRPr lang="en-US" sz="12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595324"/>
          </a:xfrm>
          <a:prstGeom prst="rect">
            <a:avLst/>
          </a:prstGeom>
        </p:spPr>
      </p:pic>
      <p:sp>
        <p:nvSpPr>
          <p:cNvPr id="3" name="Text 0"/>
          <p:cNvSpPr/>
          <p:nvPr/>
        </p:nvSpPr>
        <p:spPr>
          <a:xfrm>
            <a:off x="726638" y="3300174"/>
            <a:ext cx="5190768" cy="648891"/>
          </a:xfrm>
          <a:prstGeom prst="rect">
            <a:avLst/>
          </a:prstGeom>
          <a:noFill/>
          <a:ln/>
        </p:spPr>
        <p:txBody>
          <a:bodyPr wrap="none" lIns="0" tIns="0" rIns="0" bIns="0" rtlCol="0" anchor="t"/>
          <a:lstStyle/>
          <a:p>
            <a:pPr marL="0" indent="0">
              <a:lnSpc>
                <a:spcPts val="5100"/>
              </a:lnSpc>
              <a:buNone/>
            </a:pPr>
            <a:r>
              <a:rPr lang="en-US" sz="4050" dirty="0">
                <a:solidFill>
                  <a:srgbClr val="97B8FF"/>
                </a:solidFill>
                <a:latin typeface="Sora Medium" pitchFamily="34" charset="0"/>
                <a:ea typeface="Sora Medium" pitchFamily="34" charset="-122"/>
                <a:cs typeface="Sora Medium" pitchFamily="34" charset="-120"/>
              </a:rPr>
              <a:t>Implementasi PHP</a:t>
            </a:r>
            <a:endParaRPr lang="en-US" sz="4050" dirty="0"/>
          </a:p>
        </p:txBody>
      </p:sp>
      <p:sp>
        <p:nvSpPr>
          <p:cNvPr id="4" name="Shape 1"/>
          <p:cNvSpPr/>
          <p:nvPr/>
        </p:nvSpPr>
        <p:spPr>
          <a:xfrm>
            <a:off x="726638" y="4260413"/>
            <a:ext cx="6484858" cy="1528405"/>
          </a:xfrm>
          <a:prstGeom prst="roundRect">
            <a:avLst>
              <a:gd name="adj" fmla="val 2038"/>
            </a:avLst>
          </a:prstGeom>
          <a:solidFill>
            <a:srgbClr val="26262B"/>
          </a:solidFill>
          <a:ln/>
        </p:spPr>
      </p:sp>
      <p:sp>
        <p:nvSpPr>
          <p:cNvPr id="5" name="Text 2"/>
          <p:cNvSpPr/>
          <p:nvPr/>
        </p:nvSpPr>
        <p:spPr>
          <a:xfrm>
            <a:off x="934164" y="4467939"/>
            <a:ext cx="2595324" cy="324445"/>
          </a:xfrm>
          <a:prstGeom prst="rect">
            <a:avLst/>
          </a:prstGeom>
          <a:noFill/>
          <a:ln/>
        </p:spPr>
        <p:txBody>
          <a:bodyPr wrap="none" lIns="0" tIns="0" rIns="0" bIns="0" rtlCol="0" anchor="t"/>
          <a:lstStyle/>
          <a:p>
            <a:pPr marL="0" indent="0">
              <a:lnSpc>
                <a:spcPts val="2550"/>
              </a:lnSpc>
              <a:buNone/>
            </a:pPr>
            <a:r>
              <a:rPr lang="en-US" sz="2000" dirty="0">
                <a:solidFill>
                  <a:srgbClr val="E0D6DE"/>
                </a:solidFill>
                <a:latin typeface="Sora Medium" pitchFamily="34" charset="0"/>
                <a:ea typeface="Sora Medium" pitchFamily="34" charset="-122"/>
                <a:cs typeface="Sora Medium" pitchFamily="34" charset="-120"/>
              </a:rPr>
              <a:t>Koneksi Database</a:t>
            </a:r>
            <a:endParaRPr lang="en-US" sz="2000" dirty="0"/>
          </a:p>
        </p:txBody>
      </p:sp>
      <p:sp>
        <p:nvSpPr>
          <p:cNvPr id="6" name="Text 3"/>
          <p:cNvSpPr/>
          <p:nvPr/>
        </p:nvSpPr>
        <p:spPr>
          <a:xfrm>
            <a:off x="934164" y="4916924"/>
            <a:ext cx="6069806" cy="664369"/>
          </a:xfrm>
          <a:prstGeom prst="rect">
            <a:avLst/>
          </a:prstGeom>
          <a:noFill/>
          <a:ln/>
        </p:spPr>
        <p:txBody>
          <a:bodyPr wrap="square" lIns="0" tIns="0" rIns="0" bIns="0" rtlCol="0" anchor="t"/>
          <a:lstStyle/>
          <a:p>
            <a:pPr marL="0" indent="0">
              <a:lnSpc>
                <a:spcPts val="2600"/>
              </a:lnSpc>
              <a:buNone/>
            </a:pPr>
            <a:r>
              <a:rPr lang="en-US" sz="1600" dirty="0">
                <a:solidFill>
                  <a:srgbClr val="E0D6DE"/>
                </a:solidFill>
                <a:latin typeface="Noto Sans TC" pitchFamily="34" charset="0"/>
                <a:ea typeface="Noto Sans TC" pitchFamily="34" charset="-122"/>
                <a:cs typeface="Noto Sans TC" pitchFamily="34" charset="-120"/>
              </a:rPr>
              <a:t>PHP digunakan untuk menghubungkan game ke database, mengakses dan mengambil data yang diperlukan.</a:t>
            </a:r>
            <a:endParaRPr lang="en-US" sz="1600" dirty="0"/>
          </a:p>
        </p:txBody>
      </p:sp>
      <p:sp>
        <p:nvSpPr>
          <p:cNvPr id="7" name="Shape 4"/>
          <p:cNvSpPr/>
          <p:nvPr/>
        </p:nvSpPr>
        <p:spPr>
          <a:xfrm>
            <a:off x="7419023" y="4260413"/>
            <a:ext cx="6484858" cy="1528405"/>
          </a:xfrm>
          <a:prstGeom prst="roundRect">
            <a:avLst>
              <a:gd name="adj" fmla="val 2038"/>
            </a:avLst>
          </a:prstGeom>
          <a:solidFill>
            <a:srgbClr val="26262B"/>
          </a:solidFill>
          <a:ln/>
        </p:spPr>
      </p:sp>
      <p:sp>
        <p:nvSpPr>
          <p:cNvPr id="8" name="Text 5"/>
          <p:cNvSpPr/>
          <p:nvPr/>
        </p:nvSpPr>
        <p:spPr>
          <a:xfrm>
            <a:off x="7626548" y="4467939"/>
            <a:ext cx="3261717" cy="324445"/>
          </a:xfrm>
          <a:prstGeom prst="rect">
            <a:avLst/>
          </a:prstGeom>
          <a:noFill/>
          <a:ln/>
        </p:spPr>
        <p:txBody>
          <a:bodyPr wrap="none" lIns="0" tIns="0" rIns="0" bIns="0" rtlCol="0" anchor="t"/>
          <a:lstStyle/>
          <a:p>
            <a:pPr marL="0" indent="0">
              <a:lnSpc>
                <a:spcPts val="2550"/>
              </a:lnSpc>
              <a:buNone/>
            </a:pPr>
            <a:r>
              <a:rPr lang="en-US" sz="2000" dirty="0">
                <a:solidFill>
                  <a:srgbClr val="E0D6DE"/>
                </a:solidFill>
                <a:latin typeface="Sora Medium" pitchFamily="34" charset="0"/>
                <a:ea typeface="Sora Medium" pitchFamily="34" charset="-122"/>
                <a:cs typeface="Sora Medium" pitchFamily="34" charset="-120"/>
              </a:rPr>
              <a:t>Pengambilan Pertanyaan</a:t>
            </a:r>
            <a:endParaRPr lang="en-US" sz="2000" dirty="0"/>
          </a:p>
        </p:txBody>
      </p:sp>
      <p:sp>
        <p:nvSpPr>
          <p:cNvPr id="9" name="Text 6"/>
          <p:cNvSpPr/>
          <p:nvPr/>
        </p:nvSpPr>
        <p:spPr>
          <a:xfrm>
            <a:off x="7626548" y="4916924"/>
            <a:ext cx="6069806" cy="664369"/>
          </a:xfrm>
          <a:prstGeom prst="rect">
            <a:avLst/>
          </a:prstGeom>
          <a:noFill/>
          <a:ln/>
        </p:spPr>
        <p:txBody>
          <a:bodyPr wrap="square" lIns="0" tIns="0" rIns="0" bIns="0" rtlCol="0" anchor="t"/>
          <a:lstStyle/>
          <a:p>
            <a:pPr marL="0" indent="0">
              <a:lnSpc>
                <a:spcPts val="2600"/>
              </a:lnSpc>
              <a:buNone/>
            </a:pPr>
            <a:r>
              <a:rPr lang="en-US" sz="1600" dirty="0">
                <a:solidFill>
                  <a:srgbClr val="E0D6DE"/>
                </a:solidFill>
                <a:latin typeface="Noto Sans TC" pitchFamily="34" charset="0"/>
                <a:ea typeface="Noto Sans TC" pitchFamily="34" charset="-122"/>
                <a:cs typeface="Noto Sans TC" pitchFamily="34" charset="-120"/>
              </a:rPr>
              <a:t>Fungsi PHP digunakan untuk mengambil pertanyaan secara acak dari tabel "questions" dalam database.</a:t>
            </a:r>
            <a:endParaRPr lang="en-US" sz="1600" dirty="0"/>
          </a:p>
        </p:txBody>
      </p:sp>
      <p:sp>
        <p:nvSpPr>
          <p:cNvPr id="10" name="Shape 7"/>
          <p:cNvSpPr/>
          <p:nvPr/>
        </p:nvSpPr>
        <p:spPr>
          <a:xfrm>
            <a:off x="726638" y="5996345"/>
            <a:ext cx="6484858" cy="1528405"/>
          </a:xfrm>
          <a:prstGeom prst="roundRect">
            <a:avLst>
              <a:gd name="adj" fmla="val 2038"/>
            </a:avLst>
          </a:prstGeom>
          <a:solidFill>
            <a:srgbClr val="26262B"/>
          </a:solidFill>
          <a:ln/>
        </p:spPr>
      </p:sp>
      <p:sp>
        <p:nvSpPr>
          <p:cNvPr id="11" name="Text 8"/>
          <p:cNvSpPr/>
          <p:nvPr/>
        </p:nvSpPr>
        <p:spPr>
          <a:xfrm>
            <a:off x="934164" y="6203871"/>
            <a:ext cx="2804874" cy="324445"/>
          </a:xfrm>
          <a:prstGeom prst="rect">
            <a:avLst/>
          </a:prstGeom>
          <a:noFill/>
          <a:ln/>
        </p:spPr>
        <p:txBody>
          <a:bodyPr wrap="none" lIns="0" tIns="0" rIns="0" bIns="0" rtlCol="0" anchor="t"/>
          <a:lstStyle/>
          <a:p>
            <a:pPr marL="0" indent="0">
              <a:lnSpc>
                <a:spcPts val="2550"/>
              </a:lnSpc>
              <a:buNone/>
            </a:pPr>
            <a:r>
              <a:rPr lang="en-US" sz="2000" dirty="0">
                <a:solidFill>
                  <a:srgbClr val="E0D6DE"/>
                </a:solidFill>
                <a:latin typeface="Sora Medium" pitchFamily="34" charset="0"/>
                <a:ea typeface="Sora Medium" pitchFamily="34" charset="-122"/>
                <a:cs typeface="Sora Medium" pitchFamily="34" charset="-120"/>
              </a:rPr>
              <a:t>Pengolahan Jawaban</a:t>
            </a:r>
            <a:endParaRPr lang="en-US" sz="2000" dirty="0"/>
          </a:p>
        </p:txBody>
      </p:sp>
      <p:sp>
        <p:nvSpPr>
          <p:cNvPr id="12" name="Text 9"/>
          <p:cNvSpPr/>
          <p:nvPr/>
        </p:nvSpPr>
        <p:spPr>
          <a:xfrm>
            <a:off x="934164" y="6652855"/>
            <a:ext cx="6069806" cy="664369"/>
          </a:xfrm>
          <a:prstGeom prst="rect">
            <a:avLst/>
          </a:prstGeom>
          <a:noFill/>
          <a:ln/>
        </p:spPr>
        <p:txBody>
          <a:bodyPr wrap="square" lIns="0" tIns="0" rIns="0" bIns="0" rtlCol="0" anchor="t"/>
          <a:lstStyle/>
          <a:p>
            <a:pPr marL="0" indent="0">
              <a:lnSpc>
                <a:spcPts val="2600"/>
              </a:lnSpc>
              <a:buNone/>
            </a:pPr>
            <a:r>
              <a:rPr lang="en-US" sz="1600" dirty="0">
                <a:solidFill>
                  <a:srgbClr val="E0D6DE"/>
                </a:solidFill>
                <a:latin typeface="Noto Sans TC" pitchFamily="34" charset="0"/>
                <a:ea typeface="Noto Sans TC" pitchFamily="34" charset="-122"/>
                <a:cs typeface="Noto Sans TC" pitchFamily="34" charset="-120"/>
              </a:rPr>
              <a:t>PHP mengolah jawaban pengguna dan membandingkannya dengan jawaban yang benar dalam database.</a:t>
            </a:r>
            <a:endParaRPr lang="en-US" sz="1600" dirty="0"/>
          </a:p>
        </p:txBody>
      </p:sp>
      <p:sp>
        <p:nvSpPr>
          <p:cNvPr id="13" name="Shape 10"/>
          <p:cNvSpPr/>
          <p:nvPr/>
        </p:nvSpPr>
        <p:spPr>
          <a:xfrm>
            <a:off x="7419023" y="5996345"/>
            <a:ext cx="6484858" cy="1528405"/>
          </a:xfrm>
          <a:prstGeom prst="roundRect">
            <a:avLst>
              <a:gd name="adj" fmla="val 2038"/>
            </a:avLst>
          </a:prstGeom>
          <a:solidFill>
            <a:srgbClr val="26262B"/>
          </a:solidFill>
          <a:ln/>
        </p:spPr>
      </p:sp>
      <p:sp>
        <p:nvSpPr>
          <p:cNvPr id="14" name="Text 11"/>
          <p:cNvSpPr/>
          <p:nvPr/>
        </p:nvSpPr>
        <p:spPr>
          <a:xfrm>
            <a:off x="7626548" y="6203871"/>
            <a:ext cx="3089434" cy="324445"/>
          </a:xfrm>
          <a:prstGeom prst="rect">
            <a:avLst/>
          </a:prstGeom>
          <a:noFill/>
          <a:ln/>
        </p:spPr>
        <p:txBody>
          <a:bodyPr wrap="none" lIns="0" tIns="0" rIns="0" bIns="0" rtlCol="0" anchor="t"/>
          <a:lstStyle/>
          <a:p>
            <a:pPr marL="0" indent="0">
              <a:lnSpc>
                <a:spcPts val="2550"/>
              </a:lnSpc>
              <a:buNone/>
            </a:pPr>
            <a:r>
              <a:rPr lang="en-US" sz="2000" dirty="0">
                <a:solidFill>
                  <a:srgbClr val="E0D6DE"/>
                </a:solidFill>
                <a:latin typeface="Sora Medium" pitchFamily="34" charset="0"/>
                <a:ea typeface="Sora Medium" pitchFamily="34" charset="-122"/>
                <a:cs typeface="Sora Medium" pitchFamily="34" charset="-120"/>
              </a:rPr>
              <a:t>Pembaharuan Rekaman</a:t>
            </a:r>
            <a:endParaRPr lang="en-US" sz="2000" dirty="0"/>
          </a:p>
        </p:txBody>
      </p:sp>
      <p:sp>
        <p:nvSpPr>
          <p:cNvPr id="15" name="Text 12"/>
          <p:cNvSpPr/>
          <p:nvPr/>
        </p:nvSpPr>
        <p:spPr>
          <a:xfrm>
            <a:off x="7626548" y="6652855"/>
            <a:ext cx="6069806" cy="664369"/>
          </a:xfrm>
          <a:prstGeom prst="rect">
            <a:avLst/>
          </a:prstGeom>
          <a:noFill/>
          <a:ln/>
        </p:spPr>
        <p:txBody>
          <a:bodyPr wrap="square" lIns="0" tIns="0" rIns="0" bIns="0" rtlCol="0" anchor="t"/>
          <a:lstStyle/>
          <a:p>
            <a:pPr marL="0" indent="0">
              <a:lnSpc>
                <a:spcPts val="2600"/>
              </a:lnSpc>
              <a:buNone/>
            </a:pPr>
            <a:r>
              <a:rPr lang="en-US" sz="1600" dirty="0">
                <a:solidFill>
                  <a:srgbClr val="E0D6DE"/>
                </a:solidFill>
                <a:latin typeface="Noto Sans TC" pitchFamily="34" charset="0"/>
                <a:ea typeface="Noto Sans TC" pitchFamily="34" charset="-122"/>
                <a:cs typeface="Noto Sans TC" pitchFamily="34" charset="-120"/>
              </a:rPr>
              <a:t>PHP memperbarui tabel "record" dengan data jawaban benar dan salah pengguna.</a:t>
            </a:r>
            <a:endParaRPr lang="en-US" sz="16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1328857"/>
            <a:ext cx="7166015" cy="708779"/>
          </a:xfrm>
          <a:prstGeom prst="rect">
            <a:avLst/>
          </a:prstGeom>
          <a:noFill/>
          <a:ln/>
        </p:spPr>
        <p:txBody>
          <a:bodyPr wrap="none" lIns="0" tIns="0" rIns="0" bIns="0" rtlCol="0" anchor="t"/>
          <a:lstStyle/>
          <a:p>
            <a:pPr marL="0" indent="0">
              <a:lnSpc>
                <a:spcPts val="5550"/>
              </a:lnSpc>
              <a:buNone/>
            </a:pPr>
            <a:r>
              <a:rPr lang="en-US" sz="4450" dirty="0">
                <a:solidFill>
                  <a:srgbClr val="97B8FF"/>
                </a:solidFill>
                <a:latin typeface="Sora Medium" pitchFamily="34" charset="0"/>
                <a:ea typeface="Sora Medium" pitchFamily="34" charset="-122"/>
                <a:cs typeface="Sora Medium" pitchFamily="34" charset="-120"/>
              </a:rPr>
              <a:t>Implementasi HTML/CSS</a:t>
            </a:r>
            <a:endParaRPr lang="en-US" sz="4450" dirty="0"/>
          </a:p>
        </p:txBody>
      </p:sp>
      <p:pic>
        <p:nvPicPr>
          <p:cNvPr id="3" name="Image 0" descr="preencoded.png"/>
          <p:cNvPicPr>
            <a:picLocks noChangeAspect="1"/>
          </p:cNvPicPr>
          <p:nvPr/>
        </p:nvPicPr>
        <p:blipFill>
          <a:blip r:embed="rId3"/>
          <a:stretch>
            <a:fillRect/>
          </a:stretch>
        </p:blipFill>
        <p:spPr>
          <a:xfrm>
            <a:off x="793790" y="2491264"/>
            <a:ext cx="4120753" cy="2546747"/>
          </a:xfrm>
          <a:prstGeom prst="rect">
            <a:avLst/>
          </a:prstGeom>
        </p:spPr>
      </p:pic>
      <p:sp>
        <p:nvSpPr>
          <p:cNvPr id="4" name="Text 1"/>
          <p:cNvSpPr/>
          <p:nvPr/>
        </p:nvSpPr>
        <p:spPr>
          <a:xfrm>
            <a:off x="793790" y="5321498"/>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E0D6DE"/>
                </a:solidFill>
                <a:latin typeface="Sora Medium" pitchFamily="34" charset="0"/>
                <a:ea typeface="Sora Medium" pitchFamily="34" charset="-122"/>
                <a:cs typeface="Sora Medium" pitchFamily="34" charset="-120"/>
              </a:rPr>
              <a:t>Desain Antarmuka</a:t>
            </a:r>
            <a:endParaRPr lang="en-US" sz="2200" dirty="0"/>
          </a:p>
        </p:txBody>
      </p:sp>
      <p:sp>
        <p:nvSpPr>
          <p:cNvPr id="5" name="Text 2"/>
          <p:cNvSpPr/>
          <p:nvPr/>
        </p:nvSpPr>
        <p:spPr>
          <a:xfrm>
            <a:off x="793790" y="5811917"/>
            <a:ext cx="4120753" cy="725805"/>
          </a:xfrm>
          <a:prstGeom prst="rect">
            <a:avLst/>
          </a:prstGeom>
          <a:noFill/>
          <a:ln/>
        </p:spPr>
        <p:txBody>
          <a:bodyPr wrap="square" lIns="0" tIns="0" rIns="0" bIns="0" rtlCol="0" anchor="t"/>
          <a:lstStyle/>
          <a:p>
            <a:pPr marL="0" indent="0" algn="l">
              <a:lnSpc>
                <a:spcPts val="2850"/>
              </a:lnSpc>
              <a:buNone/>
            </a:pPr>
            <a:r>
              <a:rPr lang="en-US" sz="1750" dirty="0">
                <a:solidFill>
                  <a:srgbClr val="E0D6DE"/>
                </a:solidFill>
                <a:latin typeface="Noto Sans TC" pitchFamily="34" charset="0"/>
                <a:ea typeface="Noto Sans TC" pitchFamily="34" charset="-122"/>
                <a:cs typeface="Noto Sans TC" pitchFamily="34" charset="-120"/>
              </a:rPr>
              <a:t>HTML digunakan untuk membangun struktur dasar halaman game.</a:t>
            </a:r>
            <a:endParaRPr lang="en-US" sz="1750" dirty="0"/>
          </a:p>
        </p:txBody>
      </p:sp>
      <p:pic>
        <p:nvPicPr>
          <p:cNvPr id="6" name="Image 1" descr="preencoded.png"/>
          <p:cNvPicPr>
            <a:picLocks noChangeAspect="1"/>
          </p:cNvPicPr>
          <p:nvPr/>
        </p:nvPicPr>
        <p:blipFill>
          <a:blip r:embed="rId4"/>
          <a:stretch>
            <a:fillRect/>
          </a:stretch>
        </p:blipFill>
        <p:spPr>
          <a:xfrm>
            <a:off x="5254704" y="2491264"/>
            <a:ext cx="4120872" cy="2546866"/>
          </a:xfrm>
          <a:prstGeom prst="rect">
            <a:avLst/>
          </a:prstGeom>
        </p:spPr>
      </p:pic>
      <p:sp>
        <p:nvSpPr>
          <p:cNvPr id="7" name="Text 3"/>
          <p:cNvSpPr/>
          <p:nvPr/>
        </p:nvSpPr>
        <p:spPr>
          <a:xfrm>
            <a:off x="5254704" y="5321617"/>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E0D6DE"/>
                </a:solidFill>
                <a:latin typeface="Sora Medium" pitchFamily="34" charset="0"/>
                <a:ea typeface="Sora Medium" pitchFamily="34" charset="-122"/>
                <a:cs typeface="Sora Medium" pitchFamily="34" charset="-120"/>
              </a:rPr>
              <a:t>Struktur Halaman</a:t>
            </a:r>
            <a:endParaRPr lang="en-US" sz="2200" dirty="0"/>
          </a:p>
        </p:txBody>
      </p:sp>
      <p:sp>
        <p:nvSpPr>
          <p:cNvPr id="8" name="Text 4"/>
          <p:cNvSpPr/>
          <p:nvPr/>
        </p:nvSpPr>
        <p:spPr>
          <a:xfrm>
            <a:off x="5254704" y="5812036"/>
            <a:ext cx="4120872" cy="725805"/>
          </a:xfrm>
          <a:prstGeom prst="rect">
            <a:avLst/>
          </a:prstGeom>
          <a:noFill/>
          <a:ln/>
        </p:spPr>
        <p:txBody>
          <a:bodyPr wrap="square" lIns="0" tIns="0" rIns="0" bIns="0" rtlCol="0" anchor="t"/>
          <a:lstStyle/>
          <a:p>
            <a:pPr marL="0" indent="0" algn="l">
              <a:lnSpc>
                <a:spcPts val="2850"/>
              </a:lnSpc>
              <a:buNone/>
            </a:pPr>
            <a:r>
              <a:rPr lang="en-US" sz="1750" dirty="0">
                <a:solidFill>
                  <a:srgbClr val="E0D6DE"/>
                </a:solidFill>
                <a:latin typeface="Noto Sans TC" pitchFamily="34" charset="0"/>
                <a:ea typeface="Noto Sans TC" pitchFamily="34" charset="-122"/>
                <a:cs typeface="Noto Sans TC" pitchFamily="34" charset="-120"/>
              </a:rPr>
              <a:t>CSS digunakan untuk mengatur tata letak dan tampilan game.</a:t>
            </a:r>
            <a:endParaRPr lang="en-US" sz="1750" dirty="0"/>
          </a:p>
        </p:txBody>
      </p:sp>
      <p:pic>
        <p:nvPicPr>
          <p:cNvPr id="9" name="Image 2" descr="preencoded.png"/>
          <p:cNvPicPr>
            <a:picLocks noChangeAspect="1"/>
          </p:cNvPicPr>
          <p:nvPr/>
        </p:nvPicPr>
        <p:blipFill>
          <a:blip r:embed="rId5"/>
          <a:stretch>
            <a:fillRect/>
          </a:stretch>
        </p:blipFill>
        <p:spPr>
          <a:xfrm>
            <a:off x="9715738" y="2491264"/>
            <a:ext cx="4120753" cy="2546747"/>
          </a:xfrm>
          <a:prstGeom prst="rect">
            <a:avLst/>
          </a:prstGeom>
        </p:spPr>
      </p:pic>
      <p:sp>
        <p:nvSpPr>
          <p:cNvPr id="10" name="Text 5"/>
          <p:cNvSpPr/>
          <p:nvPr/>
        </p:nvSpPr>
        <p:spPr>
          <a:xfrm>
            <a:off x="9715738" y="5321498"/>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E0D6DE"/>
                </a:solidFill>
                <a:latin typeface="Sora Medium" pitchFamily="34" charset="0"/>
                <a:ea typeface="Sora Medium" pitchFamily="34" charset="-122"/>
                <a:cs typeface="Sora Medium" pitchFamily="34" charset="-120"/>
              </a:rPr>
              <a:t>Estetika</a:t>
            </a:r>
            <a:endParaRPr lang="en-US" sz="2200" dirty="0"/>
          </a:p>
        </p:txBody>
      </p:sp>
      <p:sp>
        <p:nvSpPr>
          <p:cNvPr id="11" name="Text 6"/>
          <p:cNvSpPr/>
          <p:nvPr/>
        </p:nvSpPr>
        <p:spPr>
          <a:xfrm>
            <a:off x="9715738" y="5811917"/>
            <a:ext cx="4120753" cy="1088708"/>
          </a:xfrm>
          <a:prstGeom prst="rect">
            <a:avLst/>
          </a:prstGeom>
          <a:noFill/>
          <a:ln/>
        </p:spPr>
        <p:txBody>
          <a:bodyPr wrap="square" lIns="0" tIns="0" rIns="0" bIns="0" rtlCol="0" anchor="t"/>
          <a:lstStyle/>
          <a:p>
            <a:pPr marL="0" indent="0" algn="l">
              <a:lnSpc>
                <a:spcPts val="2850"/>
              </a:lnSpc>
              <a:buNone/>
            </a:pPr>
            <a:r>
              <a:rPr lang="en-US" sz="1750" dirty="0">
                <a:solidFill>
                  <a:srgbClr val="E0D6DE"/>
                </a:solidFill>
                <a:latin typeface="Noto Sans TC" pitchFamily="34" charset="0"/>
                <a:ea typeface="Noto Sans TC" pitchFamily="34" charset="-122"/>
                <a:cs typeface="Noto Sans TC" pitchFamily="34" charset="-120"/>
              </a:rPr>
              <a:t>CSS digunakan untuk memberikan sentuhan visual dan estetika pada game.</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695682"/>
            <a:ext cx="7218759" cy="708779"/>
          </a:xfrm>
          <a:prstGeom prst="rect">
            <a:avLst/>
          </a:prstGeom>
          <a:noFill/>
          <a:ln/>
        </p:spPr>
        <p:txBody>
          <a:bodyPr wrap="none" lIns="0" tIns="0" rIns="0" bIns="0" rtlCol="0" anchor="t"/>
          <a:lstStyle/>
          <a:p>
            <a:pPr marL="0" indent="0">
              <a:lnSpc>
                <a:spcPts val="5550"/>
              </a:lnSpc>
              <a:buNone/>
            </a:pPr>
            <a:r>
              <a:rPr lang="en-US" sz="4450" dirty="0">
                <a:solidFill>
                  <a:srgbClr val="97B8FF"/>
                </a:solidFill>
                <a:latin typeface="Sora Medium" pitchFamily="34" charset="0"/>
                <a:ea typeface="Sora Medium" pitchFamily="34" charset="-122"/>
                <a:cs typeface="Sora Medium" pitchFamily="34" charset="-120"/>
              </a:rPr>
              <a:t>Implementasi JavaScript</a:t>
            </a:r>
            <a:endParaRPr lang="en-US" sz="4450" dirty="0"/>
          </a:p>
        </p:txBody>
      </p:sp>
      <p:pic>
        <p:nvPicPr>
          <p:cNvPr id="4" name="Image 1" descr="preencoded.png"/>
          <p:cNvPicPr>
            <a:picLocks noChangeAspect="1"/>
          </p:cNvPicPr>
          <p:nvPr/>
        </p:nvPicPr>
        <p:blipFill>
          <a:blip r:embed="rId4"/>
          <a:stretch>
            <a:fillRect/>
          </a:stretch>
        </p:blipFill>
        <p:spPr>
          <a:xfrm>
            <a:off x="793790" y="1744623"/>
            <a:ext cx="566976" cy="566976"/>
          </a:xfrm>
          <a:prstGeom prst="rect">
            <a:avLst/>
          </a:prstGeom>
        </p:spPr>
      </p:pic>
      <p:sp>
        <p:nvSpPr>
          <p:cNvPr id="5" name="Text 1"/>
          <p:cNvSpPr/>
          <p:nvPr/>
        </p:nvSpPr>
        <p:spPr>
          <a:xfrm>
            <a:off x="793790" y="2538413"/>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E0D6DE"/>
                </a:solidFill>
                <a:latin typeface="Sora Medium" pitchFamily="34" charset="0"/>
                <a:ea typeface="Sora Medium" pitchFamily="34" charset="-122"/>
                <a:cs typeface="Sora Medium" pitchFamily="34" charset="-120"/>
              </a:rPr>
              <a:t>Musik Latar</a:t>
            </a:r>
            <a:endParaRPr lang="en-US" sz="2200" dirty="0"/>
          </a:p>
        </p:txBody>
      </p:sp>
      <p:sp>
        <p:nvSpPr>
          <p:cNvPr id="6" name="Text 2"/>
          <p:cNvSpPr/>
          <p:nvPr/>
        </p:nvSpPr>
        <p:spPr>
          <a:xfrm>
            <a:off x="793790" y="3028831"/>
            <a:ext cx="3608070" cy="1088708"/>
          </a:xfrm>
          <a:prstGeom prst="rect">
            <a:avLst/>
          </a:prstGeom>
          <a:noFill/>
          <a:ln/>
        </p:spPr>
        <p:txBody>
          <a:bodyPr wrap="square" lIns="0" tIns="0" rIns="0" bIns="0" rtlCol="0" anchor="t"/>
          <a:lstStyle/>
          <a:p>
            <a:pPr marL="0" indent="0" algn="l">
              <a:lnSpc>
                <a:spcPts val="2850"/>
              </a:lnSpc>
              <a:buNone/>
            </a:pPr>
            <a:r>
              <a:rPr lang="en-US" sz="1750" dirty="0">
                <a:solidFill>
                  <a:srgbClr val="E0D6DE"/>
                </a:solidFill>
                <a:latin typeface="Noto Sans TC" pitchFamily="34" charset="0"/>
                <a:ea typeface="Noto Sans TC" pitchFamily="34" charset="-122"/>
                <a:cs typeface="Noto Sans TC" pitchFamily="34" charset="-120"/>
              </a:rPr>
              <a:t>JavaScript mengontrol pemutaran musik latar selama permainan.</a:t>
            </a:r>
            <a:endParaRPr lang="en-US" sz="1750" dirty="0"/>
          </a:p>
        </p:txBody>
      </p:sp>
      <p:pic>
        <p:nvPicPr>
          <p:cNvPr id="7" name="Image 2" descr="preencoded.png"/>
          <p:cNvPicPr>
            <a:picLocks noChangeAspect="1"/>
          </p:cNvPicPr>
          <p:nvPr/>
        </p:nvPicPr>
        <p:blipFill>
          <a:blip r:embed="rId5"/>
          <a:stretch>
            <a:fillRect/>
          </a:stretch>
        </p:blipFill>
        <p:spPr>
          <a:xfrm>
            <a:off x="4742021" y="1744623"/>
            <a:ext cx="566976" cy="566976"/>
          </a:xfrm>
          <a:prstGeom prst="rect">
            <a:avLst/>
          </a:prstGeom>
        </p:spPr>
      </p:pic>
      <p:sp>
        <p:nvSpPr>
          <p:cNvPr id="8" name="Text 3"/>
          <p:cNvSpPr/>
          <p:nvPr/>
        </p:nvSpPr>
        <p:spPr>
          <a:xfrm>
            <a:off x="4742021" y="2538413"/>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E0D6DE"/>
                </a:solidFill>
                <a:latin typeface="Sora Medium" pitchFamily="34" charset="0"/>
                <a:ea typeface="Sora Medium" pitchFamily="34" charset="-122"/>
                <a:cs typeface="Sora Medium" pitchFamily="34" charset="-120"/>
              </a:rPr>
              <a:t>Efek Suara</a:t>
            </a:r>
            <a:endParaRPr lang="en-US" sz="2200" dirty="0"/>
          </a:p>
        </p:txBody>
      </p:sp>
      <p:sp>
        <p:nvSpPr>
          <p:cNvPr id="9" name="Text 4"/>
          <p:cNvSpPr/>
          <p:nvPr/>
        </p:nvSpPr>
        <p:spPr>
          <a:xfrm>
            <a:off x="4742021" y="3028831"/>
            <a:ext cx="3608189" cy="1088708"/>
          </a:xfrm>
          <a:prstGeom prst="rect">
            <a:avLst/>
          </a:prstGeom>
          <a:noFill/>
          <a:ln/>
        </p:spPr>
        <p:txBody>
          <a:bodyPr wrap="square" lIns="0" tIns="0" rIns="0" bIns="0" rtlCol="0" anchor="t"/>
          <a:lstStyle/>
          <a:p>
            <a:pPr marL="0" indent="0" algn="l">
              <a:lnSpc>
                <a:spcPts val="2850"/>
              </a:lnSpc>
              <a:buNone/>
            </a:pPr>
            <a:r>
              <a:rPr lang="en-US" sz="1750" dirty="0">
                <a:solidFill>
                  <a:srgbClr val="E0D6DE"/>
                </a:solidFill>
                <a:latin typeface="Noto Sans TC" pitchFamily="34" charset="0"/>
                <a:ea typeface="Noto Sans TC" pitchFamily="34" charset="-122"/>
                <a:cs typeface="Noto Sans TC" pitchFamily="34" charset="-120"/>
              </a:rPr>
              <a:t>JavaScript menghasilkan efek suara untuk jawaban benar dan salah.</a:t>
            </a:r>
            <a:endParaRPr lang="en-US" sz="1750" dirty="0"/>
          </a:p>
        </p:txBody>
      </p:sp>
      <p:pic>
        <p:nvPicPr>
          <p:cNvPr id="10" name="Image 3" descr="preencoded.png"/>
          <p:cNvPicPr>
            <a:picLocks noChangeAspect="1"/>
          </p:cNvPicPr>
          <p:nvPr/>
        </p:nvPicPr>
        <p:blipFill>
          <a:blip r:embed="rId6"/>
          <a:stretch>
            <a:fillRect/>
          </a:stretch>
        </p:blipFill>
        <p:spPr>
          <a:xfrm>
            <a:off x="793790" y="4797981"/>
            <a:ext cx="566976" cy="566976"/>
          </a:xfrm>
          <a:prstGeom prst="rect">
            <a:avLst/>
          </a:prstGeom>
        </p:spPr>
      </p:pic>
      <p:sp>
        <p:nvSpPr>
          <p:cNvPr id="11" name="Text 5"/>
          <p:cNvSpPr/>
          <p:nvPr/>
        </p:nvSpPr>
        <p:spPr>
          <a:xfrm>
            <a:off x="793790" y="5591770"/>
            <a:ext cx="2923342" cy="354330"/>
          </a:xfrm>
          <a:prstGeom prst="rect">
            <a:avLst/>
          </a:prstGeom>
          <a:noFill/>
          <a:ln/>
        </p:spPr>
        <p:txBody>
          <a:bodyPr wrap="none" lIns="0" tIns="0" rIns="0" bIns="0" rtlCol="0" anchor="t"/>
          <a:lstStyle/>
          <a:p>
            <a:pPr marL="0" indent="0" algn="l">
              <a:lnSpc>
                <a:spcPts val="2750"/>
              </a:lnSpc>
              <a:buNone/>
            </a:pPr>
            <a:r>
              <a:rPr lang="en-US" sz="2200" dirty="0">
                <a:solidFill>
                  <a:srgbClr val="E0D6DE"/>
                </a:solidFill>
                <a:latin typeface="Sora Medium" pitchFamily="34" charset="0"/>
                <a:ea typeface="Sora Medium" pitchFamily="34" charset="-122"/>
                <a:cs typeface="Sora Medium" pitchFamily="34" charset="-120"/>
              </a:rPr>
              <a:t>Rekaman Permainan</a:t>
            </a:r>
            <a:endParaRPr lang="en-US" sz="2200" dirty="0"/>
          </a:p>
        </p:txBody>
      </p:sp>
      <p:sp>
        <p:nvSpPr>
          <p:cNvPr id="12" name="Text 6"/>
          <p:cNvSpPr/>
          <p:nvPr/>
        </p:nvSpPr>
        <p:spPr>
          <a:xfrm>
            <a:off x="793790" y="6082189"/>
            <a:ext cx="3608070" cy="1451610"/>
          </a:xfrm>
          <a:prstGeom prst="rect">
            <a:avLst/>
          </a:prstGeom>
          <a:noFill/>
          <a:ln/>
        </p:spPr>
        <p:txBody>
          <a:bodyPr wrap="square" lIns="0" tIns="0" rIns="0" bIns="0" rtlCol="0" anchor="t"/>
          <a:lstStyle/>
          <a:p>
            <a:pPr marL="0" indent="0" algn="l">
              <a:lnSpc>
                <a:spcPts val="2850"/>
              </a:lnSpc>
              <a:buNone/>
            </a:pPr>
            <a:r>
              <a:rPr lang="en-US" sz="1750" dirty="0">
                <a:solidFill>
                  <a:srgbClr val="E0D6DE"/>
                </a:solidFill>
                <a:latin typeface="Noto Sans TC" pitchFamily="34" charset="0"/>
                <a:ea typeface="Noto Sans TC" pitchFamily="34" charset="-122"/>
                <a:cs typeface="Noto Sans TC" pitchFamily="34" charset="-120"/>
              </a:rPr>
              <a:t>JavaScript menampilkan data rekaman permainan yang menunjukkan jawaban benar dan salah.</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2523053"/>
            <a:ext cx="7670602" cy="708779"/>
          </a:xfrm>
          <a:prstGeom prst="rect">
            <a:avLst/>
          </a:prstGeom>
          <a:noFill/>
          <a:ln/>
        </p:spPr>
        <p:txBody>
          <a:bodyPr wrap="none" lIns="0" tIns="0" rIns="0" bIns="0" rtlCol="0" anchor="t"/>
          <a:lstStyle/>
          <a:p>
            <a:pPr marL="0" indent="0">
              <a:lnSpc>
                <a:spcPts val="5550"/>
              </a:lnSpc>
              <a:buNone/>
            </a:pPr>
            <a:r>
              <a:rPr lang="en-US" sz="4450" dirty="0">
                <a:solidFill>
                  <a:srgbClr val="97B8FF"/>
                </a:solidFill>
                <a:latin typeface="Sora Medium" pitchFamily="34" charset="0"/>
                <a:ea typeface="Sora Medium" pitchFamily="34" charset="-122"/>
                <a:cs typeface="Sora Medium" pitchFamily="34" charset="-120"/>
              </a:rPr>
              <a:t>Kelebihan dan Kekurangan</a:t>
            </a:r>
            <a:endParaRPr lang="en-US" sz="4450" dirty="0"/>
          </a:p>
        </p:txBody>
      </p:sp>
      <p:sp>
        <p:nvSpPr>
          <p:cNvPr id="3" name="Text 1"/>
          <p:cNvSpPr/>
          <p:nvPr/>
        </p:nvSpPr>
        <p:spPr>
          <a:xfrm>
            <a:off x="793790" y="3798808"/>
            <a:ext cx="2835235" cy="354330"/>
          </a:xfrm>
          <a:prstGeom prst="rect">
            <a:avLst/>
          </a:prstGeom>
          <a:noFill/>
          <a:ln/>
        </p:spPr>
        <p:txBody>
          <a:bodyPr wrap="none" lIns="0" tIns="0" rIns="0" bIns="0" rtlCol="0" anchor="t"/>
          <a:lstStyle/>
          <a:p>
            <a:pPr marL="0" indent="0">
              <a:lnSpc>
                <a:spcPts val="2750"/>
              </a:lnSpc>
              <a:buNone/>
            </a:pPr>
            <a:r>
              <a:rPr lang="en-US" sz="2200" dirty="0">
                <a:solidFill>
                  <a:srgbClr val="97B8FF"/>
                </a:solidFill>
                <a:latin typeface="Sora Medium" pitchFamily="34" charset="0"/>
                <a:ea typeface="Sora Medium" pitchFamily="34" charset="-122"/>
                <a:cs typeface="Sora Medium" pitchFamily="34" charset="-120"/>
              </a:rPr>
              <a:t>Kelebihan</a:t>
            </a:r>
            <a:endParaRPr lang="en-US" sz="2200" dirty="0"/>
          </a:p>
        </p:txBody>
      </p:sp>
      <p:sp>
        <p:nvSpPr>
          <p:cNvPr id="4" name="Text 2"/>
          <p:cNvSpPr/>
          <p:nvPr/>
        </p:nvSpPr>
        <p:spPr>
          <a:xfrm>
            <a:off x="793790" y="4379952"/>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E0D6DE"/>
                </a:solidFill>
                <a:latin typeface="Noto Sans TC" pitchFamily="34" charset="0"/>
                <a:ea typeface="Noto Sans TC" pitchFamily="34" charset="-122"/>
                <a:cs typeface="Noto Sans TC" pitchFamily="34" charset="-120"/>
              </a:rPr>
              <a:t>Meningkatkan pengetahuan</a:t>
            </a:r>
            <a:endParaRPr lang="en-US" sz="1750" dirty="0"/>
          </a:p>
        </p:txBody>
      </p:sp>
      <p:sp>
        <p:nvSpPr>
          <p:cNvPr id="5" name="Text 3"/>
          <p:cNvSpPr/>
          <p:nvPr/>
        </p:nvSpPr>
        <p:spPr>
          <a:xfrm>
            <a:off x="793790" y="4822150"/>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E0D6DE"/>
                </a:solidFill>
                <a:latin typeface="Noto Sans TC" pitchFamily="34" charset="0"/>
                <a:ea typeface="Noto Sans TC" pitchFamily="34" charset="-122"/>
                <a:cs typeface="Noto Sans TC" pitchFamily="34" charset="-120"/>
              </a:rPr>
              <a:t>Antarmuka yang mudah</a:t>
            </a:r>
            <a:endParaRPr lang="en-US" sz="1750" dirty="0"/>
          </a:p>
        </p:txBody>
      </p:sp>
      <p:sp>
        <p:nvSpPr>
          <p:cNvPr id="6" name="Text 4"/>
          <p:cNvSpPr/>
          <p:nvPr/>
        </p:nvSpPr>
        <p:spPr>
          <a:xfrm>
            <a:off x="793790" y="5264348"/>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E0D6DE"/>
                </a:solidFill>
                <a:latin typeface="Noto Sans TC" pitchFamily="34" charset="0"/>
                <a:ea typeface="Noto Sans TC" pitchFamily="34" charset="-122"/>
                <a:cs typeface="Noto Sans TC" pitchFamily="34" charset="-120"/>
              </a:rPr>
              <a:t>Musik latar yang menarik</a:t>
            </a:r>
            <a:endParaRPr lang="en-US" sz="1750" dirty="0"/>
          </a:p>
        </p:txBody>
      </p:sp>
      <p:sp>
        <p:nvSpPr>
          <p:cNvPr id="7" name="Text 5"/>
          <p:cNvSpPr/>
          <p:nvPr/>
        </p:nvSpPr>
        <p:spPr>
          <a:xfrm>
            <a:off x="7599521" y="3798808"/>
            <a:ext cx="2835235" cy="354330"/>
          </a:xfrm>
          <a:prstGeom prst="rect">
            <a:avLst/>
          </a:prstGeom>
          <a:noFill/>
          <a:ln/>
        </p:spPr>
        <p:txBody>
          <a:bodyPr wrap="none" lIns="0" tIns="0" rIns="0" bIns="0" rtlCol="0" anchor="t"/>
          <a:lstStyle/>
          <a:p>
            <a:pPr marL="0" indent="0">
              <a:lnSpc>
                <a:spcPts val="2750"/>
              </a:lnSpc>
              <a:buNone/>
            </a:pPr>
            <a:r>
              <a:rPr lang="en-US" sz="2200" dirty="0">
                <a:solidFill>
                  <a:srgbClr val="97B8FF"/>
                </a:solidFill>
                <a:latin typeface="Sora Medium" pitchFamily="34" charset="0"/>
                <a:ea typeface="Sora Medium" pitchFamily="34" charset="-122"/>
                <a:cs typeface="Sora Medium" pitchFamily="34" charset="-120"/>
              </a:rPr>
              <a:t>Kekurangan</a:t>
            </a:r>
            <a:endParaRPr lang="en-US" sz="2200" dirty="0"/>
          </a:p>
        </p:txBody>
      </p:sp>
      <p:sp>
        <p:nvSpPr>
          <p:cNvPr id="8" name="Text 6"/>
          <p:cNvSpPr/>
          <p:nvPr/>
        </p:nvSpPr>
        <p:spPr>
          <a:xfrm>
            <a:off x="7599521" y="4379952"/>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E0D6DE"/>
                </a:solidFill>
                <a:latin typeface="Noto Sans TC" pitchFamily="34" charset="0"/>
                <a:ea typeface="Noto Sans TC" pitchFamily="34" charset="-122"/>
                <a:cs typeface="Noto Sans TC" pitchFamily="34" charset="-120"/>
              </a:rPr>
              <a:t>Ketergantungan pada database</a:t>
            </a:r>
            <a:endParaRPr lang="en-US" sz="1750" dirty="0"/>
          </a:p>
        </p:txBody>
      </p:sp>
      <p:sp>
        <p:nvSpPr>
          <p:cNvPr id="9" name="Text 7"/>
          <p:cNvSpPr/>
          <p:nvPr/>
        </p:nvSpPr>
        <p:spPr>
          <a:xfrm>
            <a:off x="7599521" y="4822150"/>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E0D6DE"/>
                </a:solidFill>
                <a:latin typeface="Noto Sans TC" pitchFamily="34" charset="0"/>
                <a:ea typeface="Noto Sans TC" pitchFamily="34" charset="-122"/>
                <a:cs typeface="Noto Sans TC" pitchFamily="34" charset="-120"/>
              </a:rPr>
              <a:t>Kurangnya fitur pengguna</a:t>
            </a:r>
            <a:endParaRPr lang="en-US" sz="1750" dirty="0"/>
          </a:p>
        </p:txBody>
      </p:sp>
      <p:sp>
        <p:nvSpPr>
          <p:cNvPr id="10" name="Text 8"/>
          <p:cNvSpPr/>
          <p:nvPr/>
        </p:nvSpPr>
        <p:spPr>
          <a:xfrm>
            <a:off x="7599521" y="5264348"/>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E0D6DE"/>
                </a:solidFill>
                <a:latin typeface="Noto Sans TC" pitchFamily="34" charset="0"/>
                <a:ea typeface="Noto Sans TC" pitchFamily="34" charset="-122"/>
                <a:cs typeface="Noto Sans TC" pitchFamily="34" charset="-120"/>
              </a:rPr>
              <a:t>Potensi kesalahan</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93790" y="1516499"/>
            <a:ext cx="5670590" cy="708779"/>
          </a:xfrm>
          <a:prstGeom prst="rect">
            <a:avLst/>
          </a:prstGeom>
          <a:noFill/>
          <a:ln/>
        </p:spPr>
        <p:txBody>
          <a:bodyPr wrap="none" lIns="0" tIns="0" rIns="0" bIns="0" rtlCol="0" anchor="t"/>
          <a:lstStyle/>
          <a:p>
            <a:pPr marL="0" indent="0">
              <a:lnSpc>
                <a:spcPts val="5550"/>
              </a:lnSpc>
              <a:buNone/>
            </a:pPr>
            <a:r>
              <a:rPr lang="en-US" sz="4450" dirty="0">
                <a:solidFill>
                  <a:srgbClr val="97B8FF"/>
                </a:solidFill>
                <a:latin typeface="Sora Medium" pitchFamily="34" charset="0"/>
                <a:ea typeface="Sora Medium" pitchFamily="34" charset="-122"/>
                <a:cs typeface="Sora Medium" pitchFamily="34" charset="-120"/>
              </a:rPr>
              <a:t>Kesimpulan</a:t>
            </a:r>
            <a:endParaRPr lang="en-US" sz="4450" dirty="0"/>
          </a:p>
        </p:txBody>
      </p:sp>
      <p:pic>
        <p:nvPicPr>
          <p:cNvPr id="3" name="Image 0" descr="preencoded.png"/>
          <p:cNvPicPr>
            <a:picLocks noChangeAspect="1"/>
          </p:cNvPicPr>
          <p:nvPr/>
        </p:nvPicPr>
        <p:blipFill>
          <a:blip r:embed="rId3"/>
          <a:stretch>
            <a:fillRect/>
          </a:stretch>
        </p:blipFill>
        <p:spPr>
          <a:xfrm>
            <a:off x="2978348" y="2678906"/>
            <a:ext cx="2152055" cy="1306949"/>
          </a:xfrm>
          <a:prstGeom prst="rect">
            <a:avLst/>
          </a:prstGeom>
        </p:spPr>
      </p:pic>
      <p:sp>
        <p:nvSpPr>
          <p:cNvPr id="4" name="Text 1"/>
          <p:cNvSpPr/>
          <p:nvPr/>
        </p:nvSpPr>
        <p:spPr>
          <a:xfrm>
            <a:off x="3994428" y="3267551"/>
            <a:ext cx="119896" cy="453509"/>
          </a:xfrm>
          <a:prstGeom prst="rect">
            <a:avLst/>
          </a:prstGeom>
          <a:noFill/>
          <a:ln/>
        </p:spPr>
        <p:txBody>
          <a:bodyPr wrap="none" lIns="0" tIns="0" rIns="0" bIns="0" rtlCol="0" anchor="t"/>
          <a:lstStyle/>
          <a:p>
            <a:pPr marL="0" indent="0" algn="ctr">
              <a:lnSpc>
                <a:spcPts val="3550"/>
              </a:lnSpc>
              <a:buNone/>
            </a:pPr>
            <a:r>
              <a:rPr lang="en-US" sz="2200" dirty="0">
                <a:solidFill>
                  <a:srgbClr val="E0D6DE"/>
                </a:solidFill>
                <a:latin typeface="Sora Medium" pitchFamily="34" charset="0"/>
                <a:ea typeface="Sora Medium" pitchFamily="34" charset="-122"/>
                <a:cs typeface="Sora Medium" pitchFamily="34" charset="-120"/>
              </a:rPr>
              <a:t>1</a:t>
            </a:r>
            <a:endParaRPr lang="en-US" sz="2200" dirty="0"/>
          </a:p>
        </p:txBody>
      </p:sp>
      <p:sp>
        <p:nvSpPr>
          <p:cNvPr id="5" name="Text 2"/>
          <p:cNvSpPr/>
          <p:nvPr/>
        </p:nvSpPr>
        <p:spPr>
          <a:xfrm>
            <a:off x="5357217" y="2905720"/>
            <a:ext cx="2829044" cy="354330"/>
          </a:xfrm>
          <a:prstGeom prst="rect">
            <a:avLst/>
          </a:prstGeom>
          <a:noFill/>
          <a:ln/>
        </p:spPr>
        <p:txBody>
          <a:bodyPr wrap="none" lIns="0" tIns="0" rIns="0" bIns="0" rtlCol="0" anchor="t"/>
          <a:lstStyle/>
          <a:p>
            <a:pPr marL="0" indent="0" algn="l">
              <a:lnSpc>
                <a:spcPts val="2750"/>
              </a:lnSpc>
              <a:buNone/>
            </a:pPr>
            <a:r>
              <a:rPr lang="en-US" sz="2200" dirty="0">
                <a:solidFill>
                  <a:srgbClr val="E0D6DE"/>
                </a:solidFill>
                <a:latin typeface="Sora Medium" pitchFamily="34" charset="0"/>
                <a:ea typeface="Sora Medium" pitchFamily="34" charset="-122"/>
                <a:cs typeface="Sora Medium" pitchFamily="34" charset="-120"/>
              </a:rPr>
              <a:t>Edukasi</a:t>
            </a:r>
            <a:endParaRPr lang="en-US" sz="2200" dirty="0"/>
          </a:p>
        </p:txBody>
      </p:sp>
      <p:sp>
        <p:nvSpPr>
          <p:cNvPr id="6" name="Text 3"/>
          <p:cNvSpPr/>
          <p:nvPr/>
        </p:nvSpPr>
        <p:spPr>
          <a:xfrm>
            <a:off x="5357217" y="3396139"/>
            <a:ext cx="2829044" cy="362903"/>
          </a:xfrm>
          <a:prstGeom prst="rect">
            <a:avLst/>
          </a:prstGeom>
          <a:noFill/>
          <a:ln/>
        </p:spPr>
        <p:txBody>
          <a:bodyPr wrap="none" lIns="0" tIns="0" rIns="0" bIns="0" rtlCol="0" anchor="t"/>
          <a:lstStyle/>
          <a:p>
            <a:pPr marL="0" indent="0" algn="l">
              <a:lnSpc>
                <a:spcPts val="2850"/>
              </a:lnSpc>
              <a:buNone/>
            </a:pPr>
            <a:r>
              <a:rPr lang="en-US" sz="1750" dirty="0">
                <a:solidFill>
                  <a:srgbClr val="E0D6DE"/>
                </a:solidFill>
                <a:latin typeface="Noto Sans TC" pitchFamily="34" charset="0"/>
                <a:ea typeface="Noto Sans TC" pitchFamily="34" charset="-122"/>
                <a:cs typeface="Noto Sans TC" pitchFamily="34" charset="-120"/>
              </a:rPr>
              <a:t>Menyenangkan dan efektif.</a:t>
            </a:r>
            <a:endParaRPr lang="en-US" sz="1750" dirty="0"/>
          </a:p>
        </p:txBody>
      </p:sp>
      <p:sp>
        <p:nvSpPr>
          <p:cNvPr id="7" name="Shape 4"/>
          <p:cNvSpPr/>
          <p:nvPr/>
        </p:nvSpPr>
        <p:spPr>
          <a:xfrm>
            <a:off x="5187077" y="3998952"/>
            <a:ext cx="8592860" cy="15240"/>
          </a:xfrm>
          <a:prstGeom prst="roundRect">
            <a:avLst>
              <a:gd name="adj" fmla="val 223256"/>
            </a:avLst>
          </a:prstGeom>
          <a:solidFill>
            <a:srgbClr val="3F3F44"/>
          </a:solidFill>
          <a:ln/>
        </p:spPr>
      </p:sp>
      <p:pic>
        <p:nvPicPr>
          <p:cNvPr id="8" name="Image 1" descr="preencoded.png"/>
          <p:cNvPicPr>
            <a:picLocks noChangeAspect="1"/>
          </p:cNvPicPr>
          <p:nvPr/>
        </p:nvPicPr>
        <p:blipFill>
          <a:blip r:embed="rId4"/>
          <a:stretch>
            <a:fillRect/>
          </a:stretch>
        </p:blipFill>
        <p:spPr>
          <a:xfrm>
            <a:off x="1902381" y="4042529"/>
            <a:ext cx="4304109" cy="1306949"/>
          </a:xfrm>
          <a:prstGeom prst="rect">
            <a:avLst/>
          </a:prstGeom>
        </p:spPr>
      </p:pic>
      <p:sp>
        <p:nvSpPr>
          <p:cNvPr id="9" name="Text 5"/>
          <p:cNvSpPr/>
          <p:nvPr/>
        </p:nvSpPr>
        <p:spPr>
          <a:xfrm>
            <a:off x="3966091" y="4469249"/>
            <a:ext cx="176570" cy="453509"/>
          </a:xfrm>
          <a:prstGeom prst="rect">
            <a:avLst/>
          </a:prstGeom>
          <a:noFill/>
          <a:ln/>
        </p:spPr>
        <p:txBody>
          <a:bodyPr wrap="none" lIns="0" tIns="0" rIns="0" bIns="0" rtlCol="0" anchor="t"/>
          <a:lstStyle/>
          <a:p>
            <a:pPr marL="0" indent="0" algn="ctr">
              <a:lnSpc>
                <a:spcPts val="3550"/>
              </a:lnSpc>
              <a:buNone/>
            </a:pPr>
            <a:r>
              <a:rPr lang="en-US" sz="2200" dirty="0">
                <a:solidFill>
                  <a:srgbClr val="E0D6DE"/>
                </a:solidFill>
                <a:latin typeface="Sora Medium" pitchFamily="34" charset="0"/>
                <a:ea typeface="Sora Medium" pitchFamily="34" charset="-122"/>
                <a:cs typeface="Sora Medium" pitchFamily="34" charset="-120"/>
              </a:rPr>
              <a:t>2</a:t>
            </a:r>
            <a:endParaRPr lang="en-US" sz="2200" dirty="0"/>
          </a:p>
        </p:txBody>
      </p:sp>
      <p:sp>
        <p:nvSpPr>
          <p:cNvPr id="10" name="Text 6"/>
          <p:cNvSpPr/>
          <p:nvPr/>
        </p:nvSpPr>
        <p:spPr>
          <a:xfrm>
            <a:off x="6433304" y="4269343"/>
            <a:ext cx="2813566" cy="354330"/>
          </a:xfrm>
          <a:prstGeom prst="rect">
            <a:avLst/>
          </a:prstGeom>
          <a:noFill/>
          <a:ln/>
        </p:spPr>
        <p:txBody>
          <a:bodyPr wrap="none" lIns="0" tIns="0" rIns="0" bIns="0" rtlCol="0" anchor="t"/>
          <a:lstStyle/>
          <a:p>
            <a:pPr marL="0" indent="0" algn="l">
              <a:lnSpc>
                <a:spcPts val="2750"/>
              </a:lnSpc>
              <a:buNone/>
            </a:pPr>
            <a:r>
              <a:rPr lang="en-US" sz="2200" dirty="0">
                <a:solidFill>
                  <a:srgbClr val="E0D6DE"/>
                </a:solidFill>
                <a:latin typeface="Sora Medium" pitchFamily="34" charset="0"/>
                <a:ea typeface="Sora Medium" pitchFamily="34" charset="-122"/>
                <a:cs typeface="Sora Medium" pitchFamily="34" charset="-120"/>
              </a:rPr>
              <a:t>Fitur Menarik</a:t>
            </a:r>
            <a:endParaRPr lang="en-US" sz="2200" dirty="0"/>
          </a:p>
        </p:txBody>
      </p:sp>
      <p:sp>
        <p:nvSpPr>
          <p:cNvPr id="11" name="Text 7"/>
          <p:cNvSpPr/>
          <p:nvPr/>
        </p:nvSpPr>
        <p:spPr>
          <a:xfrm>
            <a:off x="6433304" y="4759762"/>
            <a:ext cx="2813566" cy="362903"/>
          </a:xfrm>
          <a:prstGeom prst="rect">
            <a:avLst/>
          </a:prstGeom>
          <a:noFill/>
          <a:ln/>
        </p:spPr>
        <p:txBody>
          <a:bodyPr wrap="none" lIns="0" tIns="0" rIns="0" bIns="0" rtlCol="0" anchor="t"/>
          <a:lstStyle/>
          <a:p>
            <a:pPr marL="0" indent="0" algn="l">
              <a:lnSpc>
                <a:spcPts val="2850"/>
              </a:lnSpc>
              <a:buNone/>
            </a:pPr>
            <a:r>
              <a:rPr lang="en-US" sz="1750" dirty="0">
                <a:solidFill>
                  <a:srgbClr val="E0D6DE"/>
                </a:solidFill>
                <a:latin typeface="Noto Sans TC" pitchFamily="34" charset="0"/>
                <a:ea typeface="Noto Sans TC" pitchFamily="34" charset="-122"/>
                <a:cs typeface="Noto Sans TC" pitchFamily="34" charset="-120"/>
              </a:rPr>
              <a:t>Musik, feedback, rekaman.</a:t>
            </a:r>
            <a:endParaRPr lang="en-US" sz="1750" dirty="0"/>
          </a:p>
        </p:txBody>
      </p:sp>
      <p:sp>
        <p:nvSpPr>
          <p:cNvPr id="12" name="Shape 8"/>
          <p:cNvSpPr/>
          <p:nvPr/>
        </p:nvSpPr>
        <p:spPr>
          <a:xfrm>
            <a:off x="6263164" y="5362575"/>
            <a:ext cx="7516773" cy="15240"/>
          </a:xfrm>
          <a:prstGeom prst="roundRect">
            <a:avLst>
              <a:gd name="adj" fmla="val 223256"/>
            </a:avLst>
          </a:prstGeom>
          <a:solidFill>
            <a:srgbClr val="3F3F44"/>
          </a:solidFill>
          <a:ln/>
        </p:spPr>
      </p:sp>
      <p:pic>
        <p:nvPicPr>
          <p:cNvPr id="13" name="Image 2" descr="preencoded.png"/>
          <p:cNvPicPr>
            <a:picLocks noChangeAspect="1"/>
          </p:cNvPicPr>
          <p:nvPr/>
        </p:nvPicPr>
        <p:blipFill>
          <a:blip r:embed="rId5"/>
          <a:stretch>
            <a:fillRect/>
          </a:stretch>
        </p:blipFill>
        <p:spPr>
          <a:xfrm>
            <a:off x="826294" y="5406152"/>
            <a:ext cx="6456164" cy="1306949"/>
          </a:xfrm>
          <a:prstGeom prst="rect">
            <a:avLst/>
          </a:prstGeom>
        </p:spPr>
      </p:pic>
      <p:sp>
        <p:nvSpPr>
          <p:cNvPr id="14" name="Text 9"/>
          <p:cNvSpPr/>
          <p:nvPr/>
        </p:nvSpPr>
        <p:spPr>
          <a:xfrm>
            <a:off x="3966448" y="5832872"/>
            <a:ext cx="175736" cy="453509"/>
          </a:xfrm>
          <a:prstGeom prst="rect">
            <a:avLst/>
          </a:prstGeom>
          <a:noFill/>
          <a:ln/>
        </p:spPr>
        <p:txBody>
          <a:bodyPr wrap="none" lIns="0" tIns="0" rIns="0" bIns="0" rtlCol="0" anchor="t"/>
          <a:lstStyle/>
          <a:p>
            <a:pPr marL="0" indent="0" algn="ctr">
              <a:lnSpc>
                <a:spcPts val="3550"/>
              </a:lnSpc>
              <a:buNone/>
            </a:pPr>
            <a:r>
              <a:rPr lang="en-US" sz="2200" dirty="0">
                <a:solidFill>
                  <a:srgbClr val="E0D6DE"/>
                </a:solidFill>
                <a:latin typeface="Sora Medium" pitchFamily="34" charset="0"/>
                <a:ea typeface="Sora Medium" pitchFamily="34" charset="-122"/>
                <a:cs typeface="Sora Medium" pitchFamily="34" charset="-120"/>
              </a:rPr>
              <a:t>3</a:t>
            </a:r>
            <a:endParaRPr lang="en-US" sz="2200" dirty="0"/>
          </a:p>
        </p:txBody>
      </p:sp>
      <p:sp>
        <p:nvSpPr>
          <p:cNvPr id="15" name="Text 10"/>
          <p:cNvSpPr/>
          <p:nvPr/>
        </p:nvSpPr>
        <p:spPr>
          <a:xfrm>
            <a:off x="7509272" y="5632966"/>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E0D6DE"/>
                </a:solidFill>
                <a:latin typeface="Sora Medium" pitchFamily="34" charset="0"/>
                <a:ea typeface="Sora Medium" pitchFamily="34" charset="-122"/>
                <a:cs typeface="Sora Medium" pitchFamily="34" charset="-120"/>
              </a:rPr>
              <a:t>Tujuan</a:t>
            </a:r>
            <a:endParaRPr lang="en-US" sz="2200" dirty="0"/>
          </a:p>
        </p:txBody>
      </p:sp>
      <p:sp>
        <p:nvSpPr>
          <p:cNvPr id="16" name="Text 11"/>
          <p:cNvSpPr/>
          <p:nvPr/>
        </p:nvSpPr>
        <p:spPr>
          <a:xfrm>
            <a:off x="7509272" y="6123384"/>
            <a:ext cx="3141821" cy="362903"/>
          </a:xfrm>
          <a:prstGeom prst="rect">
            <a:avLst/>
          </a:prstGeom>
          <a:noFill/>
          <a:ln/>
        </p:spPr>
        <p:txBody>
          <a:bodyPr wrap="none" lIns="0" tIns="0" rIns="0" bIns="0" rtlCol="0" anchor="t"/>
          <a:lstStyle/>
          <a:p>
            <a:pPr marL="0" indent="0" algn="l">
              <a:lnSpc>
                <a:spcPts val="2850"/>
              </a:lnSpc>
              <a:buNone/>
            </a:pPr>
            <a:r>
              <a:rPr lang="en-US" sz="1750" dirty="0">
                <a:solidFill>
                  <a:srgbClr val="E0D6DE"/>
                </a:solidFill>
                <a:latin typeface="Noto Sans TC" pitchFamily="34" charset="0"/>
                <a:ea typeface="Noto Sans TC" pitchFamily="34" charset="-122"/>
                <a:cs typeface="Noto Sans TC" pitchFamily="34" charset="-120"/>
              </a:rPr>
              <a:t>Menguji pengetahuan daerah.</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452</Words>
  <Application>Microsoft Office PowerPoint</Application>
  <PresentationFormat>Custom</PresentationFormat>
  <Paragraphs>94</Paragraphs>
  <Slides>10</Slides>
  <Notes>10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Sora Medium</vt:lpstr>
      <vt:lpstr>Noto Sans TC</vt:lpstr>
      <vt:lpstr>Arial</vt:lpstr>
      <vt:lpstr>Noto Sans TC Bold</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time loop</cp:lastModifiedBy>
  <cp:revision>2</cp:revision>
  <dcterms:created xsi:type="dcterms:W3CDTF">2025-01-08T13:47:36Z</dcterms:created>
  <dcterms:modified xsi:type="dcterms:W3CDTF">2025-01-08T13:50:00Z</dcterms:modified>
</cp:coreProperties>
</file>